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7.xml" ContentType="application/vnd.openxmlformats-officedocument.presentationml.notesSlide+xml"/>
  <Override PartName="/ppt/embeddings/oleObject6.bin" ContentType="application/vnd.openxmlformats-officedocument.oleObject"/>
  <Override PartName="/ppt/notesSlides/notesSlide8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13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14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notesSlides/notesSlide15.xml" ContentType="application/vnd.openxmlformats-officedocument.presentationml.notesSlide+xml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notesSlides/notesSlide16.xml" ContentType="application/vnd.openxmlformats-officedocument.presentationml.notesSlide+xml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embeddings/oleObject23.bin" ContentType="application/vnd.openxmlformats-officedocument.oleObject"/>
  <Override PartName="/ppt/notesSlides/notesSlide25.xml" ContentType="application/vnd.openxmlformats-officedocument.presentationml.notesSlide+xml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embeddings/oleObject2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35"/>
  </p:notesMasterIdLst>
  <p:sldIdLst>
    <p:sldId id="256" r:id="rId3"/>
    <p:sldId id="393" r:id="rId4"/>
    <p:sldId id="345" r:id="rId5"/>
    <p:sldId id="395" r:id="rId6"/>
    <p:sldId id="374" r:id="rId7"/>
    <p:sldId id="394" r:id="rId8"/>
    <p:sldId id="382" r:id="rId9"/>
    <p:sldId id="396" r:id="rId10"/>
    <p:sldId id="385" r:id="rId11"/>
    <p:sldId id="375" r:id="rId12"/>
    <p:sldId id="392" r:id="rId13"/>
    <p:sldId id="386" r:id="rId14"/>
    <p:sldId id="384" r:id="rId15"/>
    <p:sldId id="387" r:id="rId16"/>
    <p:sldId id="388" r:id="rId17"/>
    <p:sldId id="381" r:id="rId18"/>
    <p:sldId id="390" r:id="rId19"/>
    <p:sldId id="379" r:id="rId20"/>
    <p:sldId id="376" r:id="rId21"/>
    <p:sldId id="377" r:id="rId22"/>
    <p:sldId id="380" r:id="rId23"/>
    <p:sldId id="378" r:id="rId24"/>
    <p:sldId id="389" r:id="rId25"/>
    <p:sldId id="397" r:id="rId26"/>
    <p:sldId id="399" r:id="rId27"/>
    <p:sldId id="400" r:id="rId28"/>
    <p:sldId id="398" r:id="rId29"/>
    <p:sldId id="403" r:id="rId30"/>
    <p:sldId id="401" r:id="rId31"/>
    <p:sldId id="402" r:id="rId32"/>
    <p:sldId id="373" r:id="rId33"/>
    <p:sldId id="391" r:id="rId34"/>
  </p:sldIdLst>
  <p:sldSz cx="9144000" cy="6858000" type="screen4x3"/>
  <p:notesSz cx="6796088" cy="987425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1pPr>
    <a:lvl2pPr marL="742950" indent="-285750" algn="l" defTabSz="449263" rtl="0" fontAlgn="base">
      <a:spcBef>
        <a:spcPct val="0"/>
      </a:spcBef>
      <a:spcAft>
        <a:spcPct val="0"/>
      </a:spcAft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2pPr>
    <a:lvl3pPr marL="1143000" indent="-228600" algn="l" defTabSz="449263" rtl="0" fontAlgn="base">
      <a:spcBef>
        <a:spcPct val="0"/>
      </a:spcBef>
      <a:spcAft>
        <a:spcPct val="0"/>
      </a:spcAft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3pPr>
    <a:lvl4pPr marL="1600200" indent="-228600" algn="l" defTabSz="449263" rtl="0" fontAlgn="base">
      <a:spcBef>
        <a:spcPct val="0"/>
      </a:spcBef>
      <a:spcAft>
        <a:spcPct val="0"/>
      </a:spcAft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4pPr>
    <a:lvl5pPr marL="2057400" indent="-228600" algn="l" defTabSz="449263" rtl="0" fontAlgn="base">
      <a:spcBef>
        <a:spcPct val="0"/>
      </a:spcBef>
      <a:spcAft>
        <a:spcPct val="0"/>
      </a:spcAft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200" kern="1200">
        <a:solidFill>
          <a:schemeClr val="bg1"/>
        </a:solidFill>
        <a:latin typeface="MalOtf" charset="0"/>
        <a:ea typeface="ＭＳ Ｐゴシック" charset="0"/>
        <a:cs typeface="ＭＳ Ｐゴシック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ller Mendoza Jimenez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5" autoAdjust="0"/>
    <p:restoredTop sz="96044" autoAdjust="0"/>
  </p:normalViewPr>
  <p:slideViewPr>
    <p:cSldViewPr snapToGrid="0">
      <p:cViewPr>
        <p:scale>
          <a:sx n="100" d="100"/>
          <a:sy n="100" d="100"/>
        </p:scale>
        <p:origin x="-1824" y="-12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commentAuthors" Target="commentAuthors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Relationship Id="rId2" Type="http://schemas.openxmlformats.org/officeDocument/2006/relationships/image" Target="../media/image5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AutoShape 1"/>
          <p:cNvSpPr>
            <a:spLocks noChangeArrowheads="1"/>
          </p:cNvSpPr>
          <p:nvPr/>
        </p:nvSpPr>
        <p:spPr bwMode="auto">
          <a:xfrm>
            <a:off x="0" y="0"/>
            <a:ext cx="6796088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62467" name="AutoShape 2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62468" name="AutoShape 3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62469" name="AutoShape 4"/>
          <p:cNvSpPr>
            <a:spLocks noChangeArrowheads="1"/>
          </p:cNvSpPr>
          <p:nvPr/>
        </p:nvSpPr>
        <p:spPr bwMode="auto">
          <a:xfrm>
            <a:off x="0" y="0"/>
            <a:ext cx="6799263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62470" name="Text Box 5"/>
          <p:cNvSpPr txBox="1">
            <a:spLocks noChangeArrowheads="1"/>
          </p:cNvSpPr>
          <p:nvPr/>
        </p:nvSpPr>
        <p:spPr bwMode="auto">
          <a:xfrm>
            <a:off x="0" y="0"/>
            <a:ext cx="29432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62471" name="Text Box 6"/>
          <p:cNvSpPr txBox="1">
            <a:spLocks noChangeArrowheads="1"/>
          </p:cNvSpPr>
          <p:nvPr/>
        </p:nvSpPr>
        <p:spPr bwMode="auto">
          <a:xfrm>
            <a:off x="3851275" y="0"/>
            <a:ext cx="29432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62472" name="Rectangle 7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30275" y="741363"/>
            <a:ext cx="4932363" cy="369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04" name="Rectangle 8"/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91063"/>
            <a:ext cx="4979987" cy="44370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62474" name="Text Box 9"/>
          <p:cNvSpPr txBox="1">
            <a:spLocks noChangeArrowheads="1"/>
          </p:cNvSpPr>
          <p:nvPr/>
        </p:nvSpPr>
        <p:spPr bwMode="auto">
          <a:xfrm>
            <a:off x="0" y="9380538"/>
            <a:ext cx="2943225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80538"/>
            <a:ext cx="2941638" cy="488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fld id="{F7657193-3356-9F4D-A71A-F5BFD31EAE2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6525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402D34B2-1554-6F49-AAA2-EF1E48675293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34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3493" name="Text Box 3"/>
          <p:cNvSpPr txBox="1">
            <a:spLocks noChangeArrowheads="1"/>
          </p:cNvSpPr>
          <p:nvPr/>
        </p:nvSpPr>
        <p:spPr bwMode="auto">
          <a:xfrm>
            <a:off x="801688" y="9261475"/>
            <a:ext cx="52339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800">
                <a:solidFill>
                  <a:srgbClr val="000000"/>
                </a:solidFill>
              </a:rPr>
              <a:t>/home/mmendozaj/ETH-design/presentation-openoffice/template_praesentation_oo.odp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10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11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12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13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14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15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16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17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18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19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2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20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21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22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23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24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25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26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27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28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29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3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30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4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5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6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7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8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  <a:cs typeface="ＭＳ Ｐゴシック" charset="0"/>
              </a:defRPr>
            </a:lvl1pPr>
            <a:lvl2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2pPr>
            <a:lvl3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3pPr>
            <a:lvl4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4pPr>
            <a:lvl5pPr eaLnBrk="0" hangingPunct="0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MalOtf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fld id="{30CCE764-8DBE-034B-8FEF-72A04A948D62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>
                <a:lnSpc>
                  <a:spcPct val="93000"/>
                </a:lnSpc>
                <a:spcBef>
                  <a:spcPct val="0"/>
                </a:spcBef>
              </a:pPr>
              <a:t>9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55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0775" cy="36988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1575" cy="4438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2281D8-3E8C-814B-86AB-02751AFB947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6463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A5B258-9A83-B24E-A5A4-DD3CF059A4D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401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957263"/>
            <a:ext cx="2093913" cy="55435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957263"/>
            <a:ext cx="6134100" cy="5543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82AC3-DCB0-9C44-8EDD-13279CD3D4C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0130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26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14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4198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3" y="1979613"/>
            <a:ext cx="4152900" cy="10779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5663" y="1979613"/>
            <a:ext cx="4152900" cy="10779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91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10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825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0605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243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EEC06F-B2EB-CC41-BDF5-2C9D8043C79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8717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77684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81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4013" y="812800"/>
            <a:ext cx="2114550" cy="2244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0363" y="812800"/>
            <a:ext cx="6191250" cy="22447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059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63" y="812800"/>
            <a:ext cx="8458200" cy="944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7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4040D2-ECC4-BB40-8FD8-AC8FA6594D1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29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951038"/>
            <a:ext cx="4113213" cy="4549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951038"/>
            <a:ext cx="4114800" cy="4549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71159-8BE9-654F-BC7C-FD18DEE3B6C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5380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5FB53-7F67-7840-8023-5DE0628925D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782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5BAE8-0D9B-2340-9AE1-4F7D69C0BBF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722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A03FB4-B5E0-D841-82C9-9F050911511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9276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FD96E4-8405-F343-9A3D-0708AD4B38E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073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8DE371-046B-184C-B378-C2AE6301B17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946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r="360" b="878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099" name="Line 2"/>
          <p:cNvSpPr>
            <a:spLocks noChangeShapeType="1"/>
          </p:cNvSpPr>
          <p:nvPr/>
        </p:nvSpPr>
        <p:spPr bwMode="auto">
          <a:xfrm>
            <a:off x="8763000" y="-11113"/>
            <a:ext cx="1588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0" name="Line 3"/>
          <p:cNvSpPr>
            <a:spLocks noChangeShapeType="1"/>
          </p:cNvSpPr>
          <p:nvPr/>
        </p:nvSpPr>
        <p:spPr bwMode="auto">
          <a:xfrm>
            <a:off x="7092950" y="-11113"/>
            <a:ext cx="1588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1" name="Line 4"/>
          <p:cNvSpPr>
            <a:spLocks noChangeShapeType="1"/>
          </p:cNvSpPr>
          <p:nvPr/>
        </p:nvSpPr>
        <p:spPr bwMode="auto">
          <a:xfrm>
            <a:off x="5422900" y="-11113"/>
            <a:ext cx="1588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2" name="Line 5"/>
          <p:cNvSpPr>
            <a:spLocks noChangeShapeType="1"/>
          </p:cNvSpPr>
          <p:nvPr/>
        </p:nvSpPr>
        <p:spPr bwMode="auto">
          <a:xfrm>
            <a:off x="3754438" y="-11113"/>
            <a:ext cx="1587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3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57263"/>
            <a:ext cx="8380413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das Format des Titeltextes zu bearbeiten</a:t>
            </a:r>
          </a:p>
        </p:txBody>
      </p:sp>
      <p:sp>
        <p:nvSpPr>
          <p:cNvPr id="4104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951038"/>
            <a:ext cx="8380413" cy="454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604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Gliederungstextes zu bearbeiten</a:t>
            </a:r>
          </a:p>
          <a:p>
            <a:pPr lvl="1"/>
            <a:r>
              <a:rPr lang="en-GB"/>
              <a:t>Zweite Gliederungsebene</a:t>
            </a:r>
          </a:p>
          <a:p>
            <a:pPr lvl="2"/>
            <a:r>
              <a:rPr lang="en-GB"/>
              <a:t>Dritte Gliederungsebene</a:t>
            </a:r>
          </a:p>
          <a:p>
            <a:pPr lvl="3"/>
            <a:r>
              <a:rPr lang="en-GB"/>
              <a:t>Vierte Gliederungsebene</a:t>
            </a:r>
          </a:p>
        </p:txBody>
      </p:sp>
      <p:sp>
        <p:nvSpPr>
          <p:cNvPr id="4105" name="Line 8"/>
          <p:cNvSpPr>
            <a:spLocks noChangeShapeType="1"/>
          </p:cNvSpPr>
          <p:nvPr/>
        </p:nvSpPr>
        <p:spPr bwMode="auto">
          <a:xfrm>
            <a:off x="2185988" y="6697663"/>
            <a:ext cx="1587" cy="176212"/>
          </a:xfrm>
          <a:prstGeom prst="line">
            <a:avLst/>
          </a:prstGeom>
          <a:noFill/>
          <a:ln w="648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6" name="Line 9"/>
          <p:cNvSpPr>
            <a:spLocks noChangeShapeType="1"/>
          </p:cNvSpPr>
          <p:nvPr/>
        </p:nvSpPr>
        <p:spPr bwMode="auto">
          <a:xfrm>
            <a:off x="7091363" y="6697663"/>
            <a:ext cx="1587" cy="176212"/>
          </a:xfrm>
          <a:prstGeom prst="line">
            <a:avLst/>
          </a:prstGeom>
          <a:noFill/>
          <a:ln w="648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7204075" y="6635750"/>
            <a:ext cx="163671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800">
                <a:solidFill>
                  <a:srgbClr val="FFFFFF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fld id="{67B76B82-248F-AF49-AE89-D24C001AF05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/>
          </p:nvPr>
        </p:nvSpPr>
        <p:spPr bwMode="auto">
          <a:xfrm>
            <a:off x="2239963" y="6635750"/>
            <a:ext cx="4772025" cy="447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8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800">
                <a:solidFill>
                  <a:srgbClr val="FFFFFF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Computational Physics Group / Institute for Building Materials</a:t>
            </a:r>
            <a:endParaRPr lang="de-DE"/>
          </a:p>
        </p:txBody>
      </p:sp>
      <p:pic>
        <p:nvPicPr>
          <p:cNvPr id="4109" name="Picture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152400"/>
            <a:ext cx="1649412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" name="Rectangle 13"/>
          <p:cNvSpPr>
            <a:spLocks noGrp="1" noChangeArrowheads="1"/>
          </p:cNvSpPr>
          <p:nvPr>
            <p:ph type="dt"/>
          </p:nvPr>
        </p:nvSpPr>
        <p:spPr bwMode="auto">
          <a:xfrm>
            <a:off x="292100" y="6635750"/>
            <a:ext cx="182086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800" dirty="0" smtClean="0">
                <a:solidFill>
                  <a:srgbClr val="FFFFFF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 err="1" smtClean="0"/>
              <a:t>Friday</a:t>
            </a:r>
            <a:r>
              <a:rPr lang="de-DE" dirty="0" smtClean="0"/>
              <a:t>, 25. </a:t>
            </a:r>
            <a:r>
              <a:rPr lang="de-DE" dirty="0" err="1" smtClean="0"/>
              <a:t>July</a:t>
            </a:r>
            <a:r>
              <a:rPr lang="de-DE" dirty="0" smtClean="0"/>
              <a:t> 2012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/>
  <p:txStyles>
    <p:titleStyle>
      <a:lvl1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2pPr>
      <a:lvl3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3pPr>
      <a:lvl4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4pPr>
      <a:lvl5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5pPr>
      <a:lvl6pPr marL="25146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6pPr>
      <a:lvl7pPr marL="29718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7pPr>
      <a:lvl8pPr marL="34290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8pPr>
      <a:lvl9pPr marL="38862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9pPr>
    </p:titleStyle>
    <p:bodyStyle>
      <a:lvl1pPr marL="342900" indent="-342900" algn="l" defTabSz="449263" rtl="0" eaLnBrk="0" fontAlgn="base" hangingPunct="0">
        <a:lnSpc>
          <a:spcPct val="98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ts val="2188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ts val="1988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1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ts val="1800"/>
        </a:lnSpc>
        <a:spcBef>
          <a:spcPts val="2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14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»"/>
        <a:defRPr sz="1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r="360" b="878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123" name="Line 2"/>
          <p:cNvSpPr>
            <a:spLocks noChangeShapeType="1"/>
          </p:cNvSpPr>
          <p:nvPr/>
        </p:nvSpPr>
        <p:spPr bwMode="auto">
          <a:xfrm>
            <a:off x="8763000" y="-11113"/>
            <a:ext cx="1588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4" name="Line 3"/>
          <p:cNvSpPr>
            <a:spLocks noChangeShapeType="1"/>
          </p:cNvSpPr>
          <p:nvPr/>
        </p:nvSpPr>
        <p:spPr bwMode="auto">
          <a:xfrm>
            <a:off x="7092950" y="-11113"/>
            <a:ext cx="1588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5" name="Line 4"/>
          <p:cNvSpPr>
            <a:spLocks noChangeShapeType="1"/>
          </p:cNvSpPr>
          <p:nvPr/>
        </p:nvSpPr>
        <p:spPr bwMode="auto">
          <a:xfrm>
            <a:off x="5422900" y="-11113"/>
            <a:ext cx="1588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6" name="Line 5"/>
          <p:cNvSpPr>
            <a:spLocks noChangeShapeType="1"/>
          </p:cNvSpPr>
          <p:nvPr/>
        </p:nvSpPr>
        <p:spPr bwMode="auto">
          <a:xfrm>
            <a:off x="3754438" y="-11113"/>
            <a:ext cx="1587" cy="150813"/>
          </a:xfrm>
          <a:prstGeom prst="line">
            <a:avLst/>
          </a:prstGeom>
          <a:noFill/>
          <a:ln w="6480">
            <a:solidFill>
              <a:srgbClr val="0033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812800"/>
            <a:ext cx="8458200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das Format des Titeltextes zu bearbeiten</a:t>
            </a:r>
          </a:p>
        </p:txBody>
      </p:sp>
      <p:sp>
        <p:nvSpPr>
          <p:cNvPr id="5128" name="Line 7"/>
          <p:cNvSpPr>
            <a:spLocks noChangeShapeType="1"/>
          </p:cNvSpPr>
          <p:nvPr/>
        </p:nvSpPr>
        <p:spPr bwMode="auto">
          <a:xfrm>
            <a:off x="2185988" y="6697663"/>
            <a:ext cx="1587" cy="176212"/>
          </a:xfrm>
          <a:prstGeom prst="line">
            <a:avLst/>
          </a:prstGeom>
          <a:noFill/>
          <a:ln w="648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9" name="Line 8"/>
          <p:cNvSpPr>
            <a:spLocks noChangeShapeType="1"/>
          </p:cNvSpPr>
          <p:nvPr/>
        </p:nvSpPr>
        <p:spPr bwMode="auto">
          <a:xfrm>
            <a:off x="7091363" y="6697663"/>
            <a:ext cx="1587" cy="176212"/>
          </a:xfrm>
          <a:prstGeom prst="line">
            <a:avLst/>
          </a:prstGeom>
          <a:noFill/>
          <a:ln w="648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130" name="Picture 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152400"/>
            <a:ext cx="1649412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131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1"/>
          <a:stretch>
            <a:fillRect/>
          </a:stretch>
        </p:blipFill>
        <p:spPr bwMode="auto">
          <a:xfrm>
            <a:off x="-1588" y="3292475"/>
            <a:ext cx="9144001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132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363" y="1979613"/>
            <a:ext cx="84582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604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Gliederungstextes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2pPr>
      <a:lvl3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3pPr>
      <a:lvl4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4pPr>
      <a:lvl5pPr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5pPr>
      <a:lvl6pPr marL="25146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6pPr>
      <a:lvl7pPr marL="29718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7pPr>
      <a:lvl8pPr marL="34290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8pPr>
      <a:lvl9pPr marL="3886200" indent="-228600" algn="l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 b="1">
          <a:solidFill>
            <a:srgbClr val="00335B"/>
          </a:solidFill>
          <a:latin typeface="MalOtf" charset="0"/>
          <a:ea typeface="ＭＳ Ｐゴシック" pitchFamily="32" charset="0"/>
          <a:cs typeface="ＭＳ Ｐゴシック" pitchFamily="32" charset="0"/>
        </a:defRPr>
      </a:lvl9pPr>
    </p:titleStyle>
    <p:bodyStyle>
      <a:lvl1pPr marL="342900" indent="-342900" algn="l" defTabSz="449263" rtl="0" eaLnBrk="0" fontAlgn="base" hangingPunct="0">
        <a:lnSpc>
          <a:spcPct val="98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ts val="2188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ts val="1988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•"/>
        <a:defRPr sz="1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ts val="1800"/>
        </a:lnSpc>
        <a:spcBef>
          <a:spcPts val="20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–"/>
        <a:defRPr sz="14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charset="0"/>
        <a:buChar char="»"/>
        <a:defRPr sz="1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lnSpc>
          <a:spcPct val="98000"/>
        </a:lnSpc>
        <a:spcBef>
          <a:spcPts val="2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4.jpe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oleObject" Target="../embeddings/oleObject10.bin"/><Relationship Id="rId8" Type="http://schemas.openxmlformats.org/officeDocument/2006/relationships/image" Target="../media/image23.emf"/><Relationship Id="rId9" Type="http://schemas.openxmlformats.org/officeDocument/2006/relationships/oleObject" Target="../embeddings/oleObject11.bin"/><Relationship Id="rId10" Type="http://schemas.openxmlformats.org/officeDocument/2006/relationships/image" Target="../media/image2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emf"/><Relationship Id="rId12" Type="http://schemas.openxmlformats.org/officeDocument/2006/relationships/oleObject" Target="../embeddings/oleObject15.bin"/><Relationship Id="rId13" Type="http://schemas.openxmlformats.org/officeDocument/2006/relationships/image" Target="../media/image2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4.jpeg"/><Relationship Id="rId5" Type="http://schemas.openxmlformats.org/officeDocument/2006/relationships/image" Target="../media/image30.jpg"/><Relationship Id="rId6" Type="http://schemas.openxmlformats.org/officeDocument/2006/relationships/oleObject" Target="../embeddings/oleObject12.bin"/><Relationship Id="rId7" Type="http://schemas.openxmlformats.org/officeDocument/2006/relationships/image" Target="../media/image26.e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27.emf"/><Relationship Id="rId10" Type="http://schemas.openxmlformats.org/officeDocument/2006/relationships/oleObject" Target="../embeddings/oleObject1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4.jpeg"/><Relationship Id="rId5" Type="http://schemas.openxmlformats.org/officeDocument/2006/relationships/image" Target="../media/image22.png"/><Relationship Id="rId6" Type="http://schemas.openxmlformats.org/officeDocument/2006/relationships/oleObject" Target="../embeddings/oleObject16.bin"/><Relationship Id="rId7" Type="http://schemas.openxmlformats.org/officeDocument/2006/relationships/image" Target="../media/image31.emf"/><Relationship Id="rId8" Type="http://schemas.openxmlformats.org/officeDocument/2006/relationships/image" Target="../media/image33.emf"/><Relationship Id="rId9" Type="http://schemas.openxmlformats.org/officeDocument/2006/relationships/oleObject" Target="../embeddings/oleObject17.bin"/><Relationship Id="rId10" Type="http://schemas.openxmlformats.org/officeDocument/2006/relationships/image" Target="../media/image3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0.bin"/><Relationship Id="rId12" Type="http://schemas.openxmlformats.org/officeDocument/2006/relationships/image" Target="../media/image36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4.jpeg"/><Relationship Id="rId5" Type="http://schemas.openxmlformats.org/officeDocument/2006/relationships/image" Target="../media/image22.png"/><Relationship Id="rId6" Type="http://schemas.openxmlformats.org/officeDocument/2006/relationships/image" Target="../media/image37.png"/><Relationship Id="rId7" Type="http://schemas.openxmlformats.org/officeDocument/2006/relationships/oleObject" Target="../embeddings/oleObject18.bin"/><Relationship Id="rId8" Type="http://schemas.openxmlformats.org/officeDocument/2006/relationships/image" Target="../media/image34.emf"/><Relationship Id="rId9" Type="http://schemas.openxmlformats.org/officeDocument/2006/relationships/oleObject" Target="../embeddings/oleObject19.bin"/><Relationship Id="rId10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4.jpeg"/><Relationship Id="rId5" Type="http://schemas.openxmlformats.org/officeDocument/2006/relationships/image" Target="../media/image40.emf"/><Relationship Id="rId6" Type="http://schemas.openxmlformats.org/officeDocument/2006/relationships/image" Target="../media/image41.png"/><Relationship Id="rId7" Type="http://schemas.openxmlformats.org/officeDocument/2006/relationships/oleObject" Target="../embeddings/oleObject21.bin"/><Relationship Id="rId8" Type="http://schemas.openxmlformats.org/officeDocument/2006/relationships/image" Target="../media/image38.emf"/><Relationship Id="rId9" Type="http://schemas.openxmlformats.org/officeDocument/2006/relationships/oleObject" Target="../embeddings/oleObject22.bin"/><Relationship Id="rId10" Type="http://schemas.openxmlformats.org/officeDocument/2006/relationships/image" Target="../media/image39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42.jpeg"/><Relationship Id="rId5" Type="http://schemas.openxmlformats.org/officeDocument/2006/relationships/image" Target="../media/image43.jpeg"/><Relationship Id="rId6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45.emf"/><Relationship Id="rId5" Type="http://schemas.openxmlformats.org/officeDocument/2006/relationships/image" Target="../media/image46.jpg"/><Relationship Id="rId6" Type="http://schemas.openxmlformats.org/officeDocument/2006/relationships/image" Target="../media/image47.png"/><Relationship Id="rId7" Type="http://schemas.openxmlformats.org/officeDocument/2006/relationships/image" Target="../media/image48.jpg"/><Relationship Id="rId8" Type="http://schemas.openxmlformats.org/officeDocument/2006/relationships/image" Target="../media/image49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4.jpeg"/><Relationship Id="rId5" Type="http://schemas.openxmlformats.org/officeDocument/2006/relationships/image" Target="../media/image56.jpg"/><Relationship Id="rId6" Type="http://schemas.openxmlformats.org/officeDocument/2006/relationships/oleObject" Target="../embeddings/oleObject23.bin"/><Relationship Id="rId7" Type="http://schemas.openxmlformats.org/officeDocument/2006/relationships/image" Target="../media/image55.emf"/><Relationship Id="rId8" Type="http://schemas.openxmlformats.org/officeDocument/2006/relationships/image" Target="../media/image57.jp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oleObject" Target="../embeddings/oleObject24.bin"/><Relationship Id="rId7" Type="http://schemas.openxmlformats.org/officeDocument/2006/relationships/image" Target="../media/image58.emf"/><Relationship Id="rId8" Type="http://schemas.openxmlformats.org/officeDocument/2006/relationships/oleObject" Target="../embeddings/oleObject25.bin"/><Relationship Id="rId9" Type="http://schemas.openxmlformats.org/officeDocument/2006/relationships/image" Target="../media/image59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jpeg"/><Relationship Id="rId6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image" Target="../media/image4.jpeg"/><Relationship Id="rId5" Type="http://schemas.openxmlformats.org/officeDocument/2006/relationships/image" Target="../media/image66.png"/><Relationship Id="rId6" Type="http://schemas.openxmlformats.org/officeDocument/2006/relationships/oleObject" Target="../embeddings/oleObject26.bin"/><Relationship Id="rId7" Type="http://schemas.openxmlformats.org/officeDocument/2006/relationships/image" Target="../media/image65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8.jpg"/><Relationship Id="rId5" Type="http://schemas.openxmlformats.org/officeDocument/2006/relationships/image" Target="../media/image9.jpeg"/><Relationship Id="rId6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jpeg"/><Relationship Id="rId12" Type="http://schemas.openxmlformats.org/officeDocument/2006/relationships/oleObject" Target="../embeddings/oleObject4.bin"/><Relationship Id="rId13" Type="http://schemas.openxmlformats.org/officeDocument/2006/relationships/image" Target="../media/image14.emf"/><Relationship Id="rId14" Type="http://schemas.openxmlformats.org/officeDocument/2006/relationships/oleObject" Target="../embeddings/oleObject5.bin"/><Relationship Id="rId15" Type="http://schemas.openxmlformats.org/officeDocument/2006/relationships/image" Target="../media/image1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1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12.e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4.jpeg"/><Relationship Id="rId5" Type="http://schemas.openxmlformats.org/officeDocument/2006/relationships/image" Target="../media/image16.gif"/><Relationship Id="rId6" Type="http://schemas.openxmlformats.org/officeDocument/2006/relationships/image" Target="../media/image17.png"/><Relationship Id="rId7" Type="http://schemas.openxmlformats.org/officeDocument/2006/relationships/oleObject" Target="../embeddings/oleObject6.bin"/><Relationship Id="rId8" Type="http://schemas.openxmlformats.org/officeDocument/2006/relationships/image" Target="../media/image1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7.bin"/><Relationship Id="rId6" Type="http://schemas.openxmlformats.org/officeDocument/2006/relationships/image" Target="../media/image11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12.emf"/><Relationship Id="rId9" Type="http://schemas.openxmlformats.org/officeDocument/2006/relationships/oleObject" Target="../embeddings/oleObject9.bin"/><Relationship Id="rId10" Type="http://schemas.openxmlformats.org/officeDocument/2006/relationships/image" Target="../media/image13.emf"/><Relationship Id="rId11" Type="http://schemas.openxmlformats.org/officeDocument/2006/relationships/image" Target="../media/image18.jp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0" y="225425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149" name="TextBox 5"/>
          <p:cNvSpPr txBox="1">
            <a:spLocks noChangeArrowheads="1"/>
          </p:cNvSpPr>
          <p:nvPr/>
        </p:nvSpPr>
        <p:spPr bwMode="auto">
          <a:xfrm>
            <a:off x="393702" y="2144723"/>
            <a:ext cx="8534398" cy="1154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b="1" u="sng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Miller Mendoza Jiménez</a:t>
            </a:r>
            <a:endParaRPr lang="en-US" sz="1600" u="sng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algn="ctr"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600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>
              <a:lnSpc>
                <a:spcPts val="2388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Collaborations: A. </a:t>
            </a:r>
            <a:r>
              <a:rPr lang="en-US" sz="16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Kaydul</a:t>
            </a:r>
            <a:r>
              <a:rPr lang="en-US" sz="1600" dirty="0">
                <a:solidFill>
                  <a:schemeClr val="tx1"/>
                </a:solidFill>
                <a:latin typeface="Arial" charset="0"/>
                <a:cs typeface="Arial" charset="0"/>
              </a:rPr>
              <a:t>, T. </a:t>
            </a:r>
            <a:r>
              <a:rPr lang="en-US" sz="16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Koskamp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, L. de </a:t>
            </a:r>
            <a:r>
              <a:rPr lang="en-US" sz="16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Arcangelis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, J. S. </a:t>
            </a:r>
            <a:r>
              <a:rPr lang="en-US" sz="16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Soares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Jr., H. J. Herrmann</a:t>
            </a: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516467" y="623368"/>
            <a:ext cx="8382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7056" rIns="0" bIns="0" numCol="1" anchor="t" anchorCtr="0" compatLnSpc="1">
            <a:prstTxWarp prst="textNoShape">
              <a:avLst/>
            </a:prstTxWarp>
          </a:bodyPr>
          <a:lstStyle>
            <a:lvl1pPr algn="l" defTabSz="449263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 b="1">
                <a:solidFill>
                  <a:srgbClr val="00335B"/>
                </a:solidFill>
                <a:latin typeface="+mj-lt"/>
                <a:ea typeface="+mj-ea"/>
                <a:cs typeface="+mj-cs"/>
              </a:defRPr>
            </a:lvl1pPr>
            <a:lvl2pPr algn="l" defTabSz="449263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 b="1">
                <a:solidFill>
                  <a:srgbClr val="00335B"/>
                </a:solidFill>
                <a:latin typeface="MalOtf" charset="0"/>
                <a:ea typeface="ＭＳ Ｐゴシック" pitchFamily="32" charset="0"/>
                <a:cs typeface="ＭＳ Ｐゴシック" pitchFamily="32" charset="0"/>
              </a:defRPr>
            </a:lvl2pPr>
            <a:lvl3pPr algn="l" defTabSz="449263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 b="1">
                <a:solidFill>
                  <a:srgbClr val="00335B"/>
                </a:solidFill>
                <a:latin typeface="MalOtf" charset="0"/>
                <a:ea typeface="ＭＳ Ｐゴシック" pitchFamily="32" charset="0"/>
                <a:cs typeface="ＭＳ Ｐゴシック" pitchFamily="32" charset="0"/>
              </a:defRPr>
            </a:lvl3pPr>
            <a:lvl4pPr algn="l" defTabSz="449263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 b="1">
                <a:solidFill>
                  <a:srgbClr val="00335B"/>
                </a:solidFill>
                <a:latin typeface="MalOtf" charset="0"/>
                <a:ea typeface="ＭＳ Ｐゴシック" pitchFamily="32" charset="0"/>
                <a:cs typeface="ＭＳ Ｐゴシック" pitchFamily="32" charset="0"/>
              </a:defRPr>
            </a:lvl4pPr>
            <a:lvl5pPr algn="l" defTabSz="449263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 b="1">
                <a:solidFill>
                  <a:srgbClr val="00335B"/>
                </a:solidFill>
                <a:latin typeface="MalOtf" charset="0"/>
                <a:ea typeface="ＭＳ Ｐゴシック" pitchFamily="32" charset="0"/>
                <a:cs typeface="ＭＳ Ｐゴシック" pitchFamily="32" charset="0"/>
              </a:defRPr>
            </a:lvl5pPr>
            <a:lvl6pPr marL="2514600" indent="-228600" algn="l" defTabSz="449263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800" b="1">
                <a:solidFill>
                  <a:srgbClr val="00335B"/>
                </a:solidFill>
                <a:latin typeface="MalOtf" charset="0"/>
                <a:ea typeface="ＭＳ Ｐゴシック" pitchFamily="32" charset="0"/>
                <a:cs typeface="ＭＳ Ｐゴシック" pitchFamily="32" charset="0"/>
              </a:defRPr>
            </a:lvl6pPr>
            <a:lvl7pPr marL="2971800" indent="-228600" algn="l" defTabSz="449263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800" b="1">
                <a:solidFill>
                  <a:srgbClr val="00335B"/>
                </a:solidFill>
                <a:latin typeface="MalOtf" charset="0"/>
                <a:ea typeface="ＭＳ Ｐゴシック" pitchFamily="32" charset="0"/>
                <a:cs typeface="ＭＳ Ｐゴシック" pitchFamily="32" charset="0"/>
              </a:defRPr>
            </a:lvl7pPr>
            <a:lvl8pPr marL="3429000" indent="-228600" algn="l" defTabSz="449263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800" b="1">
                <a:solidFill>
                  <a:srgbClr val="00335B"/>
                </a:solidFill>
                <a:latin typeface="MalOtf" charset="0"/>
                <a:ea typeface="ＭＳ Ｐゴシック" pitchFamily="32" charset="0"/>
                <a:cs typeface="ＭＳ Ｐゴシック" pitchFamily="32" charset="0"/>
              </a:defRPr>
            </a:lvl8pPr>
            <a:lvl9pPr marL="3886200" indent="-228600" algn="l" defTabSz="449263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800" b="1">
                <a:solidFill>
                  <a:srgbClr val="00335B"/>
                </a:solidFill>
                <a:latin typeface="MalOtf" charset="0"/>
                <a:ea typeface="ＭＳ Ｐゴシック" pitchFamily="32" charset="0"/>
                <a:cs typeface="ＭＳ Ｐゴシック" pitchFamily="32" charset="0"/>
              </a:defRPr>
            </a:lvl9pPr>
          </a:lstStyle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Modeling 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the influence of photospheric turbulence on 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solar flare 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statistics</a:t>
            </a:r>
          </a:p>
        </p:txBody>
      </p:sp>
      <p:pic>
        <p:nvPicPr>
          <p:cNvPr id="9" name="Picture 8" descr="706436main_20121114-304-193blend_m6-orig_full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98600"/>
            <a:ext cx="1422400" cy="14224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89467" y="23241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Model Description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10986" y="3163501"/>
            <a:ext cx="69020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</a:rPr>
              <a:t>Exponent of the distribution of peak energy of solar fares  ~  -1.68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US" sz="1800" dirty="0" smtClean="0">
                <a:solidFill>
                  <a:schemeClr val="bg2"/>
                </a:solidFill>
              </a:rPr>
              <a:t>Exponent of power spectrum of turbulence flow = 5/3  ~  -1.67</a:t>
            </a:r>
            <a:endParaRPr lang="en-US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59328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Model Description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0" name="Picture 9" descr="solar_fig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218259"/>
            <a:ext cx="4610100" cy="261808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16" idx="1"/>
          </p:cNvCxnSpPr>
          <p:nvPr/>
        </p:nvCxnSpPr>
        <p:spPr bwMode="auto">
          <a:xfrm>
            <a:off x="4838700" y="1524000"/>
            <a:ext cx="1397000" cy="34976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2463800" y="1765300"/>
            <a:ext cx="736600" cy="2286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2324100" y="3200400"/>
            <a:ext cx="1104900" cy="254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584200" y="3403600"/>
            <a:ext cx="267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Photospheric turbulence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6100" y="1536700"/>
            <a:ext cx="205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Reconnecting 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magnetic flux tube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35700" y="1689100"/>
            <a:ext cx="205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Magnetic flux tube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09700" y="4114800"/>
            <a:ext cx="5842202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1. Photospheric Turbulent Plasma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2. Footprints follow the velocity field  (as track particles)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3. Twist is controlled by vorticity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4. Flare event affects neighboring magnetic flux tubes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43500" y="6255435"/>
            <a:ext cx="3975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Mendoza, M., et </a:t>
            </a:r>
            <a:r>
              <a:rPr lang="en-US" dirty="0" smtClean="0">
                <a:solidFill>
                  <a:srgbClr val="000000"/>
                </a:solidFill>
              </a:rPr>
              <a:t>al. </a:t>
            </a:r>
            <a:r>
              <a:rPr lang="en-US" i="1" dirty="0" smtClean="0">
                <a:solidFill>
                  <a:srgbClr val="000000"/>
                </a:solidFill>
              </a:rPr>
              <a:t>Nature </a:t>
            </a:r>
            <a:r>
              <a:rPr lang="en-US" i="1" dirty="0">
                <a:solidFill>
                  <a:srgbClr val="000000"/>
                </a:solidFill>
              </a:rPr>
              <a:t>communications</a:t>
            </a:r>
            <a:r>
              <a:rPr lang="en-US" dirty="0">
                <a:solidFill>
                  <a:srgbClr val="000000"/>
                </a:solidFill>
              </a:rPr>
              <a:t> 5 (2014).</a:t>
            </a:r>
          </a:p>
        </p:txBody>
      </p:sp>
    </p:spTree>
    <p:extLst>
      <p:ext uri="{BB962C8B-B14F-4D97-AF65-F5344CB8AC3E}">
        <p14:creationId xmlns:p14="http://schemas.microsoft.com/office/powerpoint/2010/main" val="237218646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Model Description. Photospheric Plasma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0" name="Picture 9" descr="solar_fig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345259"/>
            <a:ext cx="3733800" cy="21204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24400" y="6255435"/>
            <a:ext cx="4267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Mendoza, M., et </a:t>
            </a:r>
            <a:r>
              <a:rPr lang="en-US" dirty="0" smtClean="0">
                <a:solidFill>
                  <a:srgbClr val="000000"/>
                </a:solidFill>
              </a:rPr>
              <a:t>al. </a:t>
            </a:r>
            <a:r>
              <a:rPr lang="en-US" i="1" dirty="0" smtClean="0">
                <a:solidFill>
                  <a:srgbClr val="000000"/>
                </a:solidFill>
              </a:rPr>
              <a:t>Nature </a:t>
            </a:r>
            <a:r>
              <a:rPr lang="en-US" i="1" dirty="0">
                <a:solidFill>
                  <a:srgbClr val="000000"/>
                </a:solidFill>
              </a:rPr>
              <a:t>communications</a:t>
            </a:r>
            <a:r>
              <a:rPr lang="en-US" dirty="0">
                <a:solidFill>
                  <a:srgbClr val="000000"/>
                </a:solidFill>
              </a:rPr>
              <a:t> 5 (2014).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0" y="1524000"/>
            <a:ext cx="383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>
                <a:solidFill>
                  <a:srgbClr val="000000"/>
                </a:solidFill>
              </a:rPr>
              <a:t>Photosphere can be approximated as a two-dimensional system. Thickness ~ 500 km, Solar radius ~ 10</a:t>
            </a:r>
            <a:r>
              <a:rPr lang="en-US" sz="1400" baseline="30000" dirty="0" smtClean="0">
                <a:solidFill>
                  <a:srgbClr val="000000"/>
                </a:solidFill>
              </a:rPr>
              <a:t>6</a:t>
            </a:r>
            <a:r>
              <a:rPr lang="en-US" sz="1400" dirty="0" smtClean="0">
                <a:solidFill>
                  <a:srgbClr val="000000"/>
                </a:solidFill>
              </a:rPr>
              <a:t> km.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200" y="2514600"/>
            <a:ext cx="4861044" cy="34163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724400" y="6039535"/>
            <a:ext cx="4267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Abramenko</a:t>
            </a:r>
            <a:r>
              <a:rPr lang="en-US" dirty="0">
                <a:solidFill>
                  <a:srgbClr val="000000"/>
                </a:solidFill>
              </a:rPr>
              <a:t>, V. I. </a:t>
            </a:r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dirty="0">
                <a:solidFill>
                  <a:srgbClr val="000000"/>
                </a:solidFill>
              </a:rPr>
              <a:t>Astrophysical Journal 629.2 (2005</a:t>
            </a:r>
            <a:r>
              <a:rPr lang="en-US" dirty="0" smtClean="0">
                <a:solidFill>
                  <a:srgbClr val="000000"/>
                </a:solidFill>
              </a:rPr>
              <a:t>).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662922"/>
              </p:ext>
            </p:extLst>
          </p:nvPr>
        </p:nvGraphicFramePr>
        <p:xfrm>
          <a:off x="196849" y="3733800"/>
          <a:ext cx="3788229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45" name="Equation" r:id="rId7" imgW="2743200" imgH="266700" progId="Equation.DSMT4">
                  <p:embed/>
                </p:oleObj>
              </mc:Choice>
              <mc:Fallback>
                <p:oleObj name="Equation" r:id="rId7" imgW="27432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6849" y="3733800"/>
                        <a:ext cx="3788229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169089" y="4484301"/>
            <a:ext cx="37679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L</a:t>
            </a:r>
            <a:r>
              <a:rPr lang="en-US" sz="1400" dirty="0" smtClean="0">
                <a:solidFill>
                  <a:srgbClr val="000000"/>
                </a:solidFill>
              </a:rPr>
              <a:t>arge</a:t>
            </a:r>
            <a:r>
              <a:rPr lang="en-US" sz="1400" dirty="0">
                <a:solidFill>
                  <a:srgbClr val="000000"/>
                </a:solidFill>
              </a:rPr>
              <a:t>-scale dissipation mechanism to avoid vortex </a:t>
            </a:r>
            <a:r>
              <a:rPr lang="en-US" sz="1400" dirty="0" smtClean="0">
                <a:solidFill>
                  <a:srgbClr val="000000"/>
                </a:solidFill>
              </a:rPr>
              <a:t>condensation.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84200" y="5194300"/>
            <a:ext cx="1117600" cy="1117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35000" y="5270500"/>
            <a:ext cx="127000" cy="127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1498600" y="5270500"/>
            <a:ext cx="127000" cy="127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35000" y="6108700"/>
            <a:ext cx="127000" cy="127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1498600" y="6108700"/>
            <a:ext cx="127000" cy="127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273300" y="5207000"/>
            <a:ext cx="1117600" cy="1117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440726"/>
              </p:ext>
            </p:extLst>
          </p:nvPr>
        </p:nvGraphicFramePr>
        <p:xfrm>
          <a:off x="2540000" y="5568950"/>
          <a:ext cx="533400" cy="341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46" name="Equation" r:id="rId9" imgW="317500" imgH="203200" progId="Equation.DSMT4">
                  <p:embed/>
                </p:oleObj>
              </mc:Choice>
              <mc:Fallback>
                <p:oleObj name="Equation" r:id="rId9" imgW="3175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40000" y="5568950"/>
                        <a:ext cx="533400" cy="3413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2328089" y="5944801"/>
            <a:ext cx="10755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</a:rPr>
              <a:t>Ekman friction</a:t>
            </a:r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79495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Kink Instability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2" name="Picture 1" descr="Trace_and_simulation_flux_rope_ejection_TTorok_BKliem_(c)aas2005_500x739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43"/>
          <a:stretch/>
        </p:blipFill>
        <p:spPr>
          <a:xfrm>
            <a:off x="355600" y="1230605"/>
            <a:ext cx="4394200" cy="1900127"/>
          </a:xfrm>
          <a:prstGeom prst="rect">
            <a:avLst/>
          </a:prstGeom>
        </p:spPr>
      </p:pic>
      <p:pic>
        <p:nvPicPr>
          <p:cNvPr id="25" name="Picture 24" descr="Trace_and_simulation_flux_rope_ejection_TTorok_BKliem_(c)aas2005_500x739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86" b="15664"/>
          <a:stretch/>
        </p:blipFill>
        <p:spPr>
          <a:xfrm>
            <a:off x="355600" y="3733799"/>
            <a:ext cx="4394200" cy="18217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6484" y="5767001"/>
            <a:ext cx="27677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Hanlon, Paul. </a:t>
            </a:r>
            <a:r>
              <a:rPr lang="en-US" dirty="0" smtClean="0">
                <a:solidFill>
                  <a:srgbClr val="000000"/>
                </a:solidFill>
              </a:rPr>
              <a:t>Nature </a:t>
            </a:r>
            <a:r>
              <a:rPr lang="en-US" dirty="0">
                <a:solidFill>
                  <a:srgbClr val="000000"/>
                </a:solidFill>
              </a:rPr>
              <a:t>Physics (2005)</a:t>
            </a:r>
            <a:r>
              <a:rPr lang="en-US" dirty="0"/>
              <a:t>.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252131"/>
              </p:ext>
            </p:extLst>
          </p:nvPr>
        </p:nvGraphicFramePr>
        <p:xfrm>
          <a:off x="5156199" y="1182589"/>
          <a:ext cx="1617017" cy="1078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80" name="Equation" r:id="rId6" imgW="647700" imgH="431800" progId="Equation.DSMT4">
                  <p:embed/>
                </p:oleObj>
              </mc:Choice>
              <mc:Fallback>
                <p:oleObj name="Equation" r:id="rId6" imgW="6477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56199" y="1182589"/>
                        <a:ext cx="1617017" cy="1078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754923"/>
              </p:ext>
            </p:extLst>
          </p:nvPr>
        </p:nvGraphicFramePr>
        <p:xfrm>
          <a:off x="4841875" y="5473701"/>
          <a:ext cx="2218031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81" name="Equation" r:id="rId8" imgW="889000" imgH="203200" progId="Equation.DSMT4">
                  <p:embed/>
                </p:oleObj>
              </mc:Choice>
              <mc:Fallback>
                <p:oleObj name="Equation" r:id="rId8" imgW="889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41875" y="5473701"/>
                        <a:ext cx="2218031" cy="5080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4714875" y="2387600"/>
            <a:ext cx="4606925" cy="4241800"/>
            <a:chOff x="4651375" y="2959100"/>
            <a:chExt cx="4606925" cy="4241800"/>
          </a:xfrm>
        </p:grpSpPr>
        <p:sp>
          <p:nvSpPr>
            <p:cNvPr id="34" name="Oval 33"/>
            <p:cNvSpPr/>
            <p:nvPr/>
          </p:nvSpPr>
          <p:spPr bwMode="auto">
            <a:xfrm rot="18235743">
              <a:off x="7543800" y="3606800"/>
              <a:ext cx="1079500" cy="406400"/>
            </a:xfrm>
            <a:prstGeom prst="ellipse">
              <a:avLst/>
            </a:prstGeom>
            <a:solidFill>
              <a:srgbClr val="BFBFB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ts val="2388"/>
                </a:lnSpc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alOtf" charset="0"/>
              </a:endParaRPr>
            </a:p>
          </p:txBody>
        </p:sp>
        <p:sp>
          <p:nvSpPr>
            <p:cNvPr id="10" name="Block Arc 9"/>
            <p:cNvSpPr/>
            <p:nvPr/>
          </p:nvSpPr>
          <p:spPr bwMode="auto">
            <a:xfrm>
              <a:off x="5016500" y="2959100"/>
              <a:ext cx="4241800" cy="4241800"/>
            </a:xfrm>
            <a:prstGeom prst="blockArc">
              <a:avLst>
                <a:gd name="adj1" fmla="val 10800000"/>
                <a:gd name="adj2" fmla="val 18354003"/>
                <a:gd name="adj3" fmla="val 25236"/>
              </a:avLst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ts val="2388"/>
                </a:lnSpc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alOtf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5016500" y="4864100"/>
              <a:ext cx="1079500" cy="406400"/>
            </a:xfrm>
            <a:prstGeom prst="ellipse">
              <a:avLst/>
            </a:prstGeom>
            <a:solidFill>
              <a:srgbClr val="BFBFB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ts val="2388"/>
                </a:lnSpc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alOtf" charset="0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5245100" y="3085755"/>
              <a:ext cx="2654300" cy="2121245"/>
            </a:xfrm>
            <a:custGeom>
              <a:avLst/>
              <a:gdLst>
                <a:gd name="connsiteX0" fmla="*/ 0 w 2654300"/>
                <a:gd name="connsiteY0" fmla="*/ 2121245 h 2121245"/>
                <a:gd name="connsiteX1" fmla="*/ 914400 w 2654300"/>
                <a:gd name="connsiteY1" fmla="*/ 1600545 h 2121245"/>
                <a:gd name="connsiteX2" fmla="*/ 139700 w 2654300"/>
                <a:gd name="connsiteY2" fmla="*/ 813145 h 2121245"/>
                <a:gd name="connsiteX3" fmla="*/ 1358900 w 2654300"/>
                <a:gd name="connsiteY3" fmla="*/ 1067145 h 2121245"/>
                <a:gd name="connsiteX4" fmla="*/ 1193800 w 2654300"/>
                <a:gd name="connsiteY4" fmla="*/ 345 h 2121245"/>
                <a:gd name="connsiteX5" fmla="*/ 1981200 w 2654300"/>
                <a:gd name="connsiteY5" fmla="*/ 940145 h 2121245"/>
                <a:gd name="connsiteX6" fmla="*/ 2654300 w 2654300"/>
                <a:gd name="connsiteY6" fmla="*/ 13045 h 212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4300" h="2121245">
                  <a:moveTo>
                    <a:pt x="0" y="2121245"/>
                  </a:moveTo>
                  <a:cubicBezTo>
                    <a:pt x="445558" y="1969903"/>
                    <a:pt x="891117" y="1818561"/>
                    <a:pt x="914400" y="1600545"/>
                  </a:cubicBezTo>
                  <a:cubicBezTo>
                    <a:pt x="937683" y="1382529"/>
                    <a:pt x="65617" y="902045"/>
                    <a:pt x="139700" y="813145"/>
                  </a:cubicBezTo>
                  <a:cubicBezTo>
                    <a:pt x="213783" y="724245"/>
                    <a:pt x="1183217" y="1202612"/>
                    <a:pt x="1358900" y="1067145"/>
                  </a:cubicBezTo>
                  <a:cubicBezTo>
                    <a:pt x="1534583" y="931678"/>
                    <a:pt x="1090083" y="21512"/>
                    <a:pt x="1193800" y="345"/>
                  </a:cubicBezTo>
                  <a:cubicBezTo>
                    <a:pt x="1297517" y="-20822"/>
                    <a:pt x="1737783" y="938028"/>
                    <a:pt x="1981200" y="940145"/>
                  </a:cubicBezTo>
                  <a:cubicBezTo>
                    <a:pt x="2224617" y="942262"/>
                    <a:pt x="2654300" y="13045"/>
                    <a:pt x="2654300" y="13045"/>
                  </a:cubicBezTo>
                </a:path>
              </a:pathLst>
            </a:custGeom>
            <a:ln w="38100" cmpd="sng">
              <a:solidFill>
                <a:srgbClr val="FF000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ts val="2388"/>
                </a:lnSpc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alOtf" charset="0"/>
              </a:endParaRPr>
            </a:p>
          </p:txBody>
        </p:sp>
        <p:cxnSp>
          <p:nvCxnSpPr>
            <p:cNvPr id="16" name="Straight Arrow Connector 15"/>
            <p:cNvCxnSpPr>
              <a:stCxn id="14" idx="0"/>
            </p:cNvCxnSpPr>
            <p:nvPr/>
          </p:nvCxnSpPr>
          <p:spPr bwMode="auto">
            <a:xfrm flipH="1" flipV="1">
              <a:off x="5232400" y="4800600"/>
              <a:ext cx="12700" cy="40640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5250789" y="5210984"/>
              <a:ext cx="381661" cy="59516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84450672"/>
                </p:ext>
              </p:extLst>
            </p:nvPr>
          </p:nvGraphicFramePr>
          <p:xfrm>
            <a:off x="5181600" y="5391150"/>
            <a:ext cx="474663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382" name="Equation" r:id="rId10" imgW="190500" imgH="203200" progId="Equation.DSMT4">
                    <p:embed/>
                  </p:oleObj>
                </mc:Choice>
                <mc:Fallback>
                  <p:oleObj name="Equation" r:id="rId10" imgW="190500" imgH="203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181600" y="5391150"/>
                          <a:ext cx="474663" cy="508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3184086"/>
                </p:ext>
              </p:extLst>
            </p:nvPr>
          </p:nvGraphicFramePr>
          <p:xfrm>
            <a:off x="4651375" y="4791075"/>
            <a:ext cx="442913" cy="539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383" name="Equation" r:id="rId12" imgW="177800" imgH="215900" progId="Equation.DSMT4">
                    <p:embed/>
                  </p:oleObj>
                </mc:Choice>
                <mc:Fallback>
                  <p:oleObj name="Equation" r:id="rId12" imgW="177800" imgH="2159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651375" y="4791075"/>
                          <a:ext cx="442913" cy="5397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" name="Rectangle 38"/>
          <p:cNvSpPr/>
          <p:nvPr/>
        </p:nvSpPr>
        <p:spPr>
          <a:xfrm>
            <a:off x="4724400" y="5992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Török</a:t>
            </a:r>
            <a:r>
              <a:rPr lang="en-US" dirty="0">
                <a:solidFill>
                  <a:srgbClr val="000000"/>
                </a:solidFill>
              </a:rPr>
              <a:t>, T. &amp; </a:t>
            </a:r>
            <a:r>
              <a:rPr lang="en-US" dirty="0" err="1">
                <a:solidFill>
                  <a:srgbClr val="000000"/>
                </a:solidFill>
              </a:rPr>
              <a:t>Kliem</a:t>
            </a:r>
            <a:r>
              <a:rPr lang="en-US" dirty="0">
                <a:solidFill>
                  <a:srgbClr val="000000"/>
                </a:solidFill>
              </a:rPr>
              <a:t>, B. </a:t>
            </a:r>
            <a:r>
              <a:rPr lang="en-US" i="1" dirty="0" err="1" smtClean="0">
                <a:solidFill>
                  <a:srgbClr val="000000"/>
                </a:solidFill>
              </a:rPr>
              <a:t>Astrophys</a:t>
            </a:r>
            <a:r>
              <a:rPr lang="en-US" i="1" dirty="0">
                <a:solidFill>
                  <a:srgbClr val="000000"/>
                </a:solidFill>
              </a:rPr>
              <a:t>. J. </a:t>
            </a:r>
            <a:r>
              <a:rPr lang="en-US" i="1" dirty="0" err="1">
                <a:solidFill>
                  <a:srgbClr val="000000"/>
                </a:solidFill>
              </a:rPr>
              <a:t>Lett</a:t>
            </a:r>
            <a:r>
              <a:rPr lang="en-US" i="1" dirty="0">
                <a:solidFill>
                  <a:srgbClr val="000000"/>
                </a:solidFill>
              </a:rPr>
              <a:t>.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630</a:t>
            </a:r>
            <a:r>
              <a:rPr lang="en-US" dirty="0">
                <a:solidFill>
                  <a:srgbClr val="000000"/>
                </a:solidFill>
              </a:rPr>
              <a:t>, L97 (2005).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749800" y="621166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Kliem</a:t>
            </a:r>
            <a:r>
              <a:rPr lang="en-US" dirty="0">
                <a:solidFill>
                  <a:srgbClr val="000000"/>
                </a:solidFill>
              </a:rPr>
              <a:t>, B., </a:t>
            </a:r>
            <a:r>
              <a:rPr lang="en-US" dirty="0" err="1">
                <a:solidFill>
                  <a:srgbClr val="000000"/>
                </a:solidFill>
              </a:rPr>
              <a:t>Titov</a:t>
            </a:r>
            <a:r>
              <a:rPr lang="en-US" dirty="0">
                <a:solidFill>
                  <a:srgbClr val="000000"/>
                </a:solidFill>
              </a:rPr>
              <a:t>, V. S. &amp; </a:t>
            </a:r>
            <a:r>
              <a:rPr lang="en-US" dirty="0" err="1">
                <a:solidFill>
                  <a:srgbClr val="000000"/>
                </a:solidFill>
              </a:rPr>
              <a:t>Trk</a:t>
            </a:r>
            <a:r>
              <a:rPr lang="en-US" dirty="0">
                <a:solidFill>
                  <a:srgbClr val="000000"/>
                </a:solidFill>
              </a:rPr>
              <a:t>, T. </a:t>
            </a:r>
            <a:r>
              <a:rPr lang="en-US" i="1" dirty="0" smtClean="0">
                <a:solidFill>
                  <a:srgbClr val="000000"/>
                </a:solidFill>
              </a:rPr>
              <a:t>Astron</a:t>
            </a:r>
            <a:r>
              <a:rPr lang="en-US" i="1" dirty="0">
                <a:solidFill>
                  <a:srgbClr val="000000"/>
                </a:solidFill>
              </a:rPr>
              <a:t>. </a:t>
            </a:r>
            <a:r>
              <a:rPr lang="en-US" i="1" dirty="0" err="1">
                <a:solidFill>
                  <a:srgbClr val="000000"/>
                </a:solidFill>
              </a:rPr>
              <a:t>Astrophys</a:t>
            </a:r>
            <a:r>
              <a:rPr lang="en-US" i="1" dirty="0">
                <a:solidFill>
                  <a:srgbClr val="000000"/>
                </a:solidFill>
              </a:rPr>
              <a:t>.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413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2004).</a:t>
            </a:r>
          </a:p>
        </p:txBody>
      </p:sp>
    </p:spTree>
    <p:extLst>
      <p:ext uri="{BB962C8B-B14F-4D97-AF65-F5344CB8AC3E}">
        <p14:creationId xmlns:p14="http://schemas.microsoft.com/office/powerpoint/2010/main" val="376675150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Model Description. Magnetic Flux 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T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ubes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0" name="Picture 9" descr="solar_fig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345259"/>
            <a:ext cx="3733800" cy="21204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24400" y="6255435"/>
            <a:ext cx="4267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Mendoza, M., et </a:t>
            </a:r>
            <a:r>
              <a:rPr lang="en-US" dirty="0" smtClean="0">
                <a:solidFill>
                  <a:srgbClr val="000000"/>
                </a:solidFill>
              </a:rPr>
              <a:t>al. </a:t>
            </a:r>
            <a:r>
              <a:rPr lang="en-US" i="1" dirty="0" smtClean="0">
                <a:solidFill>
                  <a:srgbClr val="000000"/>
                </a:solidFill>
              </a:rPr>
              <a:t>Nature </a:t>
            </a:r>
            <a:r>
              <a:rPr lang="en-US" i="1" dirty="0">
                <a:solidFill>
                  <a:srgbClr val="000000"/>
                </a:solidFill>
              </a:rPr>
              <a:t>communications</a:t>
            </a:r>
            <a:r>
              <a:rPr lang="en-US" dirty="0">
                <a:solidFill>
                  <a:srgbClr val="000000"/>
                </a:solidFill>
              </a:rPr>
              <a:t> 5 (2014).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0" y="1524000"/>
            <a:ext cx="3606800" cy="74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>
                <a:solidFill>
                  <a:srgbClr val="000000"/>
                </a:solidFill>
              </a:rPr>
              <a:t>Due to the freezing of the magnetic flux tubes in the photospheric flow, we move the footprints according to:</a:t>
            </a:r>
            <a:endParaRPr lang="en-US" sz="1400" dirty="0">
              <a:solidFill>
                <a:srgbClr val="0000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247608"/>
              </p:ext>
            </p:extLst>
          </p:nvPr>
        </p:nvGraphicFramePr>
        <p:xfrm>
          <a:off x="4597399" y="2940050"/>
          <a:ext cx="4130790" cy="278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96" name="Equation" r:id="rId6" imgW="2070100" imgH="1397000" progId="Equation.DSMT4">
                  <p:embed/>
                </p:oleObj>
              </mc:Choice>
              <mc:Fallback>
                <p:oleObj name="Equation" r:id="rId6" imgW="2070100" imgH="1397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7399" y="2940050"/>
                        <a:ext cx="4130790" cy="278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1" y="3341812"/>
            <a:ext cx="3606800" cy="32113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5100" y="3581400"/>
            <a:ext cx="2006600" cy="317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>
                <a:solidFill>
                  <a:srgbClr val="000000"/>
                </a:solidFill>
              </a:rPr>
              <a:t>Magnetic flux tube</a:t>
            </a:r>
            <a:endParaRPr lang="en-US" sz="1400" dirty="0">
              <a:solidFill>
                <a:srgbClr val="000000"/>
              </a:solidFill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017181"/>
              </p:ext>
            </p:extLst>
          </p:nvPr>
        </p:nvGraphicFramePr>
        <p:xfrm>
          <a:off x="2333625" y="5438775"/>
          <a:ext cx="1343025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97" name="Equation" r:id="rId9" imgW="673100" imgH="596900" progId="Equation.DSMT4">
                  <p:embed/>
                </p:oleObj>
              </mc:Choice>
              <mc:Fallback>
                <p:oleObj name="Equation" r:id="rId9" imgW="673100" imgH="596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33625" y="5438775"/>
                        <a:ext cx="1343025" cy="1192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341313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Model Description. Loop Interaction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0" name="Picture 9" descr="solar_fig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205559"/>
            <a:ext cx="3733800" cy="21204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24400" y="6255435"/>
            <a:ext cx="4267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Mendoza, M., et </a:t>
            </a:r>
            <a:r>
              <a:rPr lang="en-US" dirty="0" smtClean="0">
                <a:solidFill>
                  <a:srgbClr val="000000"/>
                </a:solidFill>
              </a:rPr>
              <a:t>al. </a:t>
            </a:r>
            <a:r>
              <a:rPr lang="en-US" i="1" dirty="0" smtClean="0">
                <a:solidFill>
                  <a:srgbClr val="000000"/>
                </a:solidFill>
              </a:rPr>
              <a:t>Nature </a:t>
            </a:r>
            <a:r>
              <a:rPr lang="en-US" i="1" dirty="0">
                <a:solidFill>
                  <a:srgbClr val="000000"/>
                </a:solidFill>
              </a:rPr>
              <a:t>communications</a:t>
            </a:r>
            <a:r>
              <a:rPr lang="en-US" dirty="0">
                <a:solidFill>
                  <a:srgbClr val="000000"/>
                </a:solidFill>
              </a:rPr>
              <a:t> 5 (2014).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1727" y="1587500"/>
            <a:ext cx="3611673" cy="41476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24400" y="6045200"/>
            <a:ext cx="3937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Hood, A. W., and E. R. </a:t>
            </a:r>
            <a:r>
              <a:rPr lang="en-US" dirty="0" smtClean="0">
                <a:solidFill>
                  <a:srgbClr val="000000"/>
                </a:solidFill>
              </a:rPr>
              <a:t>Priest. </a:t>
            </a:r>
            <a:r>
              <a:rPr lang="en-US" i="1" dirty="0">
                <a:solidFill>
                  <a:srgbClr val="000000"/>
                </a:solidFill>
              </a:rPr>
              <a:t>solar physics</a:t>
            </a:r>
            <a:r>
              <a:rPr lang="en-US" dirty="0">
                <a:solidFill>
                  <a:srgbClr val="000000"/>
                </a:solidFill>
              </a:rPr>
              <a:t> 64.2 (1979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Parallelogram 12"/>
          <p:cNvSpPr/>
          <p:nvPr/>
        </p:nvSpPr>
        <p:spPr bwMode="auto">
          <a:xfrm rot="1587143">
            <a:off x="723901" y="3822699"/>
            <a:ext cx="2870200" cy="1828800"/>
          </a:xfrm>
          <a:prstGeom prst="parallelogram">
            <a:avLst>
              <a:gd name="adj" fmla="val 38889"/>
            </a:avLst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1104900" y="4259295"/>
            <a:ext cx="876300" cy="1112804"/>
          </a:xfrm>
          <a:custGeom>
            <a:avLst/>
            <a:gdLst>
              <a:gd name="connsiteX0" fmla="*/ 0 w 876300"/>
              <a:gd name="connsiteY0" fmla="*/ 503204 h 1112804"/>
              <a:gd name="connsiteX1" fmla="*/ 660400 w 876300"/>
              <a:gd name="connsiteY1" fmla="*/ 20604 h 1112804"/>
              <a:gd name="connsiteX2" fmla="*/ 876300 w 876300"/>
              <a:gd name="connsiteY2" fmla="*/ 1112804 h 111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6300" h="1112804">
                <a:moveTo>
                  <a:pt x="0" y="503204"/>
                </a:moveTo>
                <a:cubicBezTo>
                  <a:pt x="257175" y="211104"/>
                  <a:pt x="514350" y="-80996"/>
                  <a:pt x="660400" y="20604"/>
                </a:cubicBezTo>
                <a:cubicBezTo>
                  <a:pt x="806450" y="122204"/>
                  <a:pt x="841375" y="617504"/>
                  <a:pt x="876300" y="1112804"/>
                </a:cubicBezTo>
              </a:path>
            </a:pathLst>
          </a:custGeom>
          <a:ln w="38100" cmpd="sng">
            <a:solidFill>
              <a:srgbClr val="3366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209800" y="3401692"/>
            <a:ext cx="888918" cy="1487808"/>
          </a:xfrm>
          <a:custGeom>
            <a:avLst/>
            <a:gdLst>
              <a:gd name="connsiteX0" fmla="*/ 0 w 888918"/>
              <a:gd name="connsiteY0" fmla="*/ 1094108 h 1487808"/>
              <a:gd name="connsiteX1" fmla="*/ 863600 w 888918"/>
              <a:gd name="connsiteY1" fmla="*/ 662308 h 1487808"/>
              <a:gd name="connsiteX2" fmla="*/ 609600 w 888918"/>
              <a:gd name="connsiteY2" fmla="*/ 1908 h 1487808"/>
              <a:gd name="connsiteX3" fmla="*/ 101600 w 888918"/>
              <a:gd name="connsiteY3" fmla="*/ 497208 h 1487808"/>
              <a:gd name="connsiteX4" fmla="*/ 711200 w 888918"/>
              <a:gd name="connsiteY4" fmla="*/ 1487808 h 1487808"/>
              <a:gd name="connsiteX5" fmla="*/ 711200 w 888918"/>
              <a:gd name="connsiteY5" fmla="*/ 1487808 h 148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8918" h="1487808">
                <a:moveTo>
                  <a:pt x="0" y="1094108"/>
                </a:moveTo>
                <a:cubicBezTo>
                  <a:pt x="381000" y="969224"/>
                  <a:pt x="762000" y="844341"/>
                  <a:pt x="863600" y="662308"/>
                </a:cubicBezTo>
                <a:cubicBezTo>
                  <a:pt x="965200" y="480275"/>
                  <a:pt x="736600" y="29425"/>
                  <a:pt x="609600" y="1908"/>
                </a:cubicBezTo>
                <a:cubicBezTo>
                  <a:pt x="482600" y="-25609"/>
                  <a:pt x="84667" y="249558"/>
                  <a:pt x="101600" y="497208"/>
                </a:cubicBezTo>
                <a:cubicBezTo>
                  <a:pt x="118533" y="744858"/>
                  <a:pt x="711200" y="1487808"/>
                  <a:pt x="711200" y="1487808"/>
                </a:cubicBezTo>
                <a:lnTo>
                  <a:pt x="711200" y="1487808"/>
                </a:lnTo>
              </a:path>
            </a:pathLst>
          </a:custGeom>
          <a:ln w="38100" cmpd="sng">
            <a:solidFill>
              <a:srgbClr val="3366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9" name="7-Point Star 8"/>
          <p:cNvSpPr/>
          <p:nvPr/>
        </p:nvSpPr>
        <p:spPr bwMode="auto">
          <a:xfrm>
            <a:off x="2209800" y="4064000"/>
            <a:ext cx="673100" cy="613709"/>
          </a:xfrm>
          <a:prstGeom prst="star7">
            <a:avLst>
              <a:gd name="adj" fmla="val 9198"/>
              <a:gd name="hf" fmla="val 102572"/>
              <a:gd name="vf" fmla="val 105210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064178"/>
              </p:ext>
            </p:extLst>
          </p:nvPr>
        </p:nvGraphicFramePr>
        <p:xfrm>
          <a:off x="3098800" y="3130549"/>
          <a:ext cx="406400" cy="500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62" name="Equation" r:id="rId7" imgW="165100" imgH="203200" progId="Equation.DSMT4">
                  <p:embed/>
                </p:oleObj>
              </mc:Choice>
              <mc:Fallback>
                <p:oleObj name="Equation" r:id="rId7" imgW="1651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98800" y="3130549"/>
                        <a:ext cx="406400" cy="500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607319"/>
              </p:ext>
            </p:extLst>
          </p:nvPr>
        </p:nvGraphicFramePr>
        <p:xfrm>
          <a:off x="695325" y="3714750"/>
          <a:ext cx="140652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63" name="Equation" r:id="rId9" imgW="571500" imgH="203200" progId="Equation.DSMT4">
                  <p:embed/>
                </p:oleObj>
              </mc:Choice>
              <mc:Fallback>
                <p:oleObj name="Equation" r:id="rId9" imgW="5715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5325" y="3714750"/>
                        <a:ext cx="1406525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/>
          <p:cNvSpPr/>
          <p:nvPr/>
        </p:nvSpPr>
        <p:spPr bwMode="auto">
          <a:xfrm>
            <a:off x="1117600" y="3594100"/>
            <a:ext cx="2895600" cy="15494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0096689"/>
              </p:ext>
            </p:extLst>
          </p:nvPr>
        </p:nvGraphicFramePr>
        <p:xfrm>
          <a:off x="174626" y="5702300"/>
          <a:ext cx="82739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64" name="Equation" r:id="rId11" imgW="406400" imgH="444500" progId="Equation.DSMT4">
                  <p:embed/>
                </p:oleObj>
              </mc:Choice>
              <mc:Fallback>
                <p:oleObj name="Equation" r:id="rId11" imgW="4064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4626" y="5702300"/>
                        <a:ext cx="827390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54100" y="5727700"/>
            <a:ext cx="114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</a:rPr>
              <a:t>Real picture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54100" y="6197600"/>
            <a:ext cx="2326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</a:rPr>
              <a:t>Avalanching process: SOC</a:t>
            </a:r>
            <a:endParaRPr lang="en-US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49131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Simulation Parameters and Total Energy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2" name="Picture 1" descr="total_energy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1" y="3981110"/>
            <a:ext cx="6464300" cy="202598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724400" y="6255435"/>
            <a:ext cx="4267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Mendoza, M., et </a:t>
            </a:r>
            <a:r>
              <a:rPr lang="en-US" dirty="0" smtClean="0">
                <a:solidFill>
                  <a:srgbClr val="000000"/>
                </a:solidFill>
              </a:rPr>
              <a:t>al. </a:t>
            </a:r>
            <a:r>
              <a:rPr lang="en-US" i="1" dirty="0" smtClean="0">
                <a:solidFill>
                  <a:srgbClr val="000000"/>
                </a:solidFill>
              </a:rPr>
              <a:t>Nature </a:t>
            </a:r>
            <a:r>
              <a:rPr lang="en-US" i="1" dirty="0">
                <a:solidFill>
                  <a:srgbClr val="000000"/>
                </a:solidFill>
              </a:rPr>
              <a:t>communications</a:t>
            </a:r>
            <a:r>
              <a:rPr lang="en-US" dirty="0">
                <a:solidFill>
                  <a:srgbClr val="000000"/>
                </a:solidFill>
              </a:rPr>
              <a:t> 5 (2014).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1346199"/>
            <a:ext cx="3162300" cy="24018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826000" y="1993900"/>
            <a:ext cx="2558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Simulation parameters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792243"/>
              </p:ext>
            </p:extLst>
          </p:nvPr>
        </p:nvGraphicFramePr>
        <p:xfrm>
          <a:off x="4897438" y="2463800"/>
          <a:ext cx="292576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03" name="Equation" r:id="rId7" imgW="1778000" imgH="393700" progId="Equation.DSMT4">
                  <p:embed/>
                </p:oleObj>
              </mc:Choice>
              <mc:Fallback>
                <p:oleObj name="Equation" r:id="rId7" imgW="17780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97438" y="2463800"/>
                        <a:ext cx="2925762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6769101" y="4660900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Total Magnetic Energy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348274"/>
              </p:ext>
            </p:extLst>
          </p:nvPr>
        </p:nvGraphicFramePr>
        <p:xfrm>
          <a:off x="4895850" y="3187700"/>
          <a:ext cx="11493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04" name="Equation" r:id="rId9" imgW="698500" imgH="393700" progId="Equation.DSMT4">
                  <p:embed/>
                </p:oleObj>
              </mc:Choice>
              <mc:Fallback>
                <p:oleObj name="Equation" r:id="rId9" imgW="6985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95850" y="3187700"/>
                        <a:ext cx="11493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829298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Simulation Results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7" name="Picture 6" descr="filename_1517000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1" t="32963" r="19583" b="26666"/>
          <a:stretch/>
        </p:blipFill>
        <p:spPr>
          <a:xfrm>
            <a:off x="0" y="1358899"/>
            <a:ext cx="4431834" cy="2008607"/>
          </a:xfrm>
          <a:prstGeom prst="rect">
            <a:avLst/>
          </a:prstGeom>
        </p:spPr>
      </p:pic>
      <p:pic>
        <p:nvPicPr>
          <p:cNvPr id="8" name="Picture 7" descr="filename_1521000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34444" r="18750" b="22223"/>
          <a:stretch/>
        </p:blipFill>
        <p:spPr>
          <a:xfrm>
            <a:off x="4587630" y="2108200"/>
            <a:ext cx="4556370" cy="2235200"/>
          </a:xfrm>
          <a:prstGeom prst="rect">
            <a:avLst/>
          </a:prstGeom>
        </p:spPr>
      </p:pic>
      <p:pic>
        <p:nvPicPr>
          <p:cNvPr id="9" name="Picture 8" descr="filename_1524000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5" t="35927" r="19861" b="21296"/>
          <a:stretch/>
        </p:blipFill>
        <p:spPr>
          <a:xfrm>
            <a:off x="673099" y="4077110"/>
            <a:ext cx="4677559" cy="232369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 bwMode="auto">
          <a:xfrm rot="1089753">
            <a:off x="4124526" y="2069319"/>
            <a:ext cx="509018" cy="232027"/>
          </a:xfrm>
          <a:prstGeom prst="rightArrow">
            <a:avLst/>
          </a:prstGeom>
          <a:solidFill>
            <a:srgbClr val="00B8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13" name="Left Arrow 12"/>
          <p:cNvSpPr/>
          <p:nvPr/>
        </p:nvSpPr>
        <p:spPr bwMode="auto">
          <a:xfrm rot="20061540">
            <a:off x="4974260" y="4373326"/>
            <a:ext cx="486247" cy="239247"/>
          </a:xfrm>
          <a:prstGeom prst="leftArrow">
            <a:avLst/>
          </a:prstGeom>
          <a:solidFill>
            <a:srgbClr val="00B8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24400" y="6255435"/>
            <a:ext cx="4267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Mendoza, M., et </a:t>
            </a:r>
            <a:r>
              <a:rPr lang="en-US" dirty="0" smtClean="0">
                <a:solidFill>
                  <a:srgbClr val="000000"/>
                </a:solidFill>
              </a:rPr>
              <a:t>al. </a:t>
            </a:r>
            <a:r>
              <a:rPr lang="en-US" i="1" dirty="0" smtClean="0">
                <a:solidFill>
                  <a:srgbClr val="000000"/>
                </a:solidFill>
              </a:rPr>
              <a:t>Nature </a:t>
            </a:r>
            <a:r>
              <a:rPr lang="en-US" i="1" dirty="0">
                <a:solidFill>
                  <a:srgbClr val="000000"/>
                </a:solidFill>
              </a:rPr>
              <a:t>communications</a:t>
            </a:r>
            <a:r>
              <a:rPr lang="en-US" dirty="0">
                <a:solidFill>
                  <a:srgbClr val="000000"/>
                </a:solidFill>
              </a:rPr>
              <a:t> 5 (2014).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1536700" y="1828800"/>
            <a:ext cx="431800" cy="44316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943600" y="2641600"/>
            <a:ext cx="584200" cy="59957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778000" y="4368800"/>
            <a:ext cx="1041400" cy="106880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0983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Energy Distribution of Flares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2" name="Picture 1" descr="fig2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332801"/>
            <a:ext cx="5664200" cy="48393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87900" y="6255435"/>
            <a:ext cx="4267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Mendoza, M., et </a:t>
            </a:r>
            <a:r>
              <a:rPr lang="en-US" dirty="0" smtClean="0">
                <a:solidFill>
                  <a:srgbClr val="000000"/>
                </a:solidFill>
              </a:rPr>
              <a:t>al. </a:t>
            </a:r>
            <a:r>
              <a:rPr lang="en-US" i="1" dirty="0" smtClean="0">
                <a:solidFill>
                  <a:srgbClr val="000000"/>
                </a:solidFill>
              </a:rPr>
              <a:t>Nature </a:t>
            </a:r>
            <a:r>
              <a:rPr lang="en-US" i="1" dirty="0">
                <a:solidFill>
                  <a:srgbClr val="000000"/>
                </a:solidFill>
              </a:rPr>
              <a:t>communications</a:t>
            </a:r>
            <a:r>
              <a:rPr lang="en-US" dirty="0">
                <a:solidFill>
                  <a:srgbClr val="000000"/>
                </a:solidFill>
              </a:rPr>
              <a:t> 5 (2014).</a:t>
            </a:r>
          </a:p>
        </p:txBody>
      </p:sp>
      <p:pic>
        <p:nvPicPr>
          <p:cNvPr id="3" name="Picture 2" descr="burning-sun-1339560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3"/>
          <a:stretch/>
        </p:blipFill>
        <p:spPr>
          <a:xfrm>
            <a:off x="6184900" y="1519906"/>
            <a:ext cx="1865994" cy="1807494"/>
          </a:xfrm>
          <a:prstGeom prst="rect">
            <a:avLst/>
          </a:prstGeom>
        </p:spPr>
      </p:pic>
      <p:pic>
        <p:nvPicPr>
          <p:cNvPr id="4" name="Picture 3" descr="GOES-R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01" y="2863850"/>
            <a:ext cx="952500" cy="1047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28000" y="3505200"/>
            <a:ext cx="85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GOES</a:t>
            </a:r>
          </a:p>
        </p:txBody>
      </p:sp>
      <p:pic>
        <p:nvPicPr>
          <p:cNvPr id="5" name="Picture 4" descr="nospin_1-lg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00" y="4330700"/>
            <a:ext cx="1238480" cy="1193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27800" y="4876800"/>
            <a:ext cx="92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BATSE</a:t>
            </a:r>
          </a:p>
        </p:txBody>
      </p:sp>
      <p:pic>
        <p:nvPicPr>
          <p:cNvPr id="8" name="Picture 7" descr="rosat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3854976"/>
            <a:ext cx="850900" cy="102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4223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Energ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y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 Distribution: A closer look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3" name="Picture 2" descr="fig3fff_2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1320282"/>
            <a:ext cx="5791200" cy="48011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24400" y="6255435"/>
            <a:ext cx="4267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Mendoza, M., et </a:t>
            </a:r>
            <a:r>
              <a:rPr lang="en-US" dirty="0" smtClean="0">
                <a:solidFill>
                  <a:srgbClr val="000000"/>
                </a:solidFill>
              </a:rPr>
              <a:t>al. </a:t>
            </a:r>
            <a:r>
              <a:rPr lang="en-US" i="1" dirty="0" smtClean="0">
                <a:solidFill>
                  <a:srgbClr val="000000"/>
                </a:solidFill>
              </a:rPr>
              <a:t>Nature </a:t>
            </a:r>
            <a:r>
              <a:rPr lang="en-US" i="1" dirty="0">
                <a:solidFill>
                  <a:srgbClr val="000000"/>
                </a:solidFill>
              </a:rPr>
              <a:t>communications</a:t>
            </a:r>
            <a:r>
              <a:rPr lang="en-US" dirty="0">
                <a:solidFill>
                  <a:srgbClr val="000000"/>
                </a:solidFill>
              </a:rPr>
              <a:t> 5 (2014).</a:t>
            </a:r>
          </a:p>
        </p:txBody>
      </p:sp>
    </p:spTree>
    <p:extLst>
      <p:ext uri="{BB962C8B-B14F-4D97-AF65-F5344CB8AC3E}">
        <p14:creationId xmlns:p14="http://schemas.microsoft.com/office/powerpoint/2010/main" val="167175440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42545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What are solar flares??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2" name="Picture 1" descr="point-d-interrogation-63acae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08666"/>
            <a:ext cx="3721100" cy="248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7664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Inter-time Distribution of Flares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2" name="Picture 1" descr="fig4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82362"/>
            <a:ext cx="6045200" cy="49263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24400" y="6255435"/>
            <a:ext cx="4267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Mendoza, M., et </a:t>
            </a:r>
            <a:r>
              <a:rPr lang="en-US" dirty="0" smtClean="0">
                <a:solidFill>
                  <a:srgbClr val="000000"/>
                </a:solidFill>
              </a:rPr>
              <a:t>al. </a:t>
            </a:r>
            <a:r>
              <a:rPr lang="en-US" i="1" dirty="0" smtClean="0">
                <a:solidFill>
                  <a:srgbClr val="000000"/>
                </a:solidFill>
              </a:rPr>
              <a:t>Nature </a:t>
            </a:r>
            <a:r>
              <a:rPr lang="en-US" i="1" dirty="0">
                <a:solidFill>
                  <a:srgbClr val="000000"/>
                </a:solidFill>
              </a:rPr>
              <a:t>communications</a:t>
            </a:r>
            <a:r>
              <a:rPr lang="en-US" dirty="0">
                <a:solidFill>
                  <a:srgbClr val="000000"/>
                </a:solidFill>
              </a:rPr>
              <a:t> 5 (2014).</a:t>
            </a:r>
          </a:p>
        </p:txBody>
      </p:sp>
    </p:spTree>
    <p:extLst>
      <p:ext uri="{BB962C8B-B14F-4D97-AF65-F5344CB8AC3E}">
        <p14:creationId xmlns:p14="http://schemas.microsoft.com/office/powerpoint/2010/main" val="375591741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Inter-time Distribution: A closer look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3" name="Picture 2" descr="fig5ff_2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1252436"/>
            <a:ext cx="6096000" cy="48648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24400" y="6255435"/>
            <a:ext cx="4267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Mendoza, M., et </a:t>
            </a:r>
            <a:r>
              <a:rPr lang="en-US" dirty="0" smtClean="0">
                <a:solidFill>
                  <a:srgbClr val="000000"/>
                </a:solidFill>
              </a:rPr>
              <a:t>al. </a:t>
            </a:r>
            <a:r>
              <a:rPr lang="en-US" i="1" dirty="0" smtClean="0">
                <a:solidFill>
                  <a:srgbClr val="000000"/>
                </a:solidFill>
              </a:rPr>
              <a:t>Nature </a:t>
            </a:r>
            <a:r>
              <a:rPr lang="en-US" i="1" dirty="0">
                <a:solidFill>
                  <a:srgbClr val="000000"/>
                </a:solidFill>
              </a:rPr>
              <a:t>communications</a:t>
            </a:r>
            <a:r>
              <a:rPr lang="en-US" dirty="0">
                <a:solidFill>
                  <a:srgbClr val="000000"/>
                </a:solidFill>
              </a:rPr>
              <a:t> 5 (2014).</a:t>
            </a:r>
          </a:p>
        </p:txBody>
      </p:sp>
    </p:spTree>
    <p:extLst>
      <p:ext uri="{BB962C8B-B14F-4D97-AF65-F5344CB8AC3E}">
        <p14:creationId xmlns:p14="http://schemas.microsoft.com/office/powerpoint/2010/main" val="43001307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Energy-Time Correlations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3" name="Picture 2" descr="Fig8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2" y="1397000"/>
            <a:ext cx="4770796" cy="46863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24400" y="6255435"/>
            <a:ext cx="4267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Mendoza, M., et </a:t>
            </a:r>
            <a:r>
              <a:rPr lang="en-US" dirty="0" smtClean="0">
                <a:solidFill>
                  <a:srgbClr val="000000"/>
                </a:solidFill>
              </a:rPr>
              <a:t>al. </a:t>
            </a:r>
            <a:r>
              <a:rPr lang="en-US" i="1" dirty="0" smtClean="0">
                <a:solidFill>
                  <a:srgbClr val="000000"/>
                </a:solidFill>
              </a:rPr>
              <a:t>Nature </a:t>
            </a:r>
            <a:r>
              <a:rPr lang="en-US" i="1" dirty="0">
                <a:solidFill>
                  <a:srgbClr val="000000"/>
                </a:solidFill>
              </a:rPr>
              <a:t>communications</a:t>
            </a:r>
            <a:r>
              <a:rPr lang="en-US" dirty="0">
                <a:solidFill>
                  <a:srgbClr val="000000"/>
                </a:solidFill>
              </a:rPr>
              <a:t> 5 (2014).</a:t>
            </a:r>
          </a:p>
        </p:txBody>
      </p:sp>
    </p:spTree>
    <p:extLst>
      <p:ext uri="{BB962C8B-B14F-4D97-AF65-F5344CB8AC3E}">
        <p14:creationId xmlns:p14="http://schemas.microsoft.com/office/powerpoint/2010/main" val="116485880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Energy-Time Correlations. A closer look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4400" y="6255435"/>
            <a:ext cx="4267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Mendoza, M., et </a:t>
            </a:r>
            <a:r>
              <a:rPr lang="en-US" dirty="0" smtClean="0">
                <a:solidFill>
                  <a:srgbClr val="000000"/>
                </a:solidFill>
              </a:rPr>
              <a:t>al. </a:t>
            </a:r>
            <a:r>
              <a:rPr lang="en-US" i="1" dirty="0" smtClean="0">
                <a:solidFill>
                  <a:srgbClr val="000000"/>
                </a:solidFill>
              </a:rPr>
              <a:t>Nature </a:t>
            </a:r>
            <a:r>
              <a:rPr lang="en-US" i="1" dirty="0">
                <a:solidFill>
                  <a:srgbClr val="000000"/>
                </a:solidFill>
              </a:rPr>
              <a:t>communications</a:t>
            </a:r>
            <a:r>
              <a:rPr lang="en-US" dirty="0">
                <a:solidFill>
                  <a:srgbClr val="000000"/>
                </a:solidFill>
              </a:rPr>
              <a:t> 5 (2014).</a:t>
            </a:r>
          </a:p>
        </p:txBody>
      </p:sp>
      <p:pic>
        <p:nvPicPr>
          <p:cNvPr id="2" name="Picture 1" descr="fig9_m3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1473200"/>
            <a:ext cx="4877263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6678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Omori’s law in Earthquakes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5" name="Picture 4" descr="5plusm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651000"/>
            <a:ext cx="3708000" cy="3924300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357919"/>
              </p:ext>
            </p:extLst>
          </p:nvPr>
        </p:nvGraphicFramePr>
        <p:xfrm>
          <a:off x="5764212" y="1363662"/>
          <a:ext cx="1871553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2" name="Equation" r:id="rId6" imgW="863600" imgH="419100" progId="Equation.DSMT4">
                  <p:embed/>
                </p:oleObj>
              </mc:Choice>
              <mc:Fallback>
                <p:oleObj name="Equation" r:id="rId6" imgW="8636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64212" y="1363662"/>
                        <a:ext cx="1871553" cy="909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 bwMode="auto">
          <a:xfrm>
            <a:off x="5613400" y="1460500"/>
            <a:ext cx="838200" cy="7747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cxnSp>
        <p:nvCxnSpPr>
          <p:cNvPr id="9" name="Straight Arrow Connector 8"/>
          <p:cNvCxnSpPr>
            <a:stCxn id="6" idx="4"/>
          </p:cNvCxnSpPr>
          <p:nvPr/>
        </p:nvCxnSpPr>
        <p:spPr bwMode="auto">
          <a:xfrm>
            <a:off x="6032500" y="2235200"/>
            <a:ext cx="88900" cy="3556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5613400" y="2844800"/>
            <a:ext cx="3228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Number of aftershocks per unit of time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02000" y="6255435"/>
            <a:ext cx="568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Bulletin of the Seismological Society of America April 2009 vol. 99 no. 2A 884-891</a:t>
            </a:r>
          </a:p>
        </p:txBody>
      </p:sp>
      <p:pic>
        <p:nvPicPr>
          <p:cNvPr id="13" name="Picture 12" descr="F5.large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2698402"/>
            <a:ext cx="4508500" cy="332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336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Omori’s law for Solar flares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5000" y="1549400"/>
            <a:ext cx="5541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No </a:t>
            </a:r>
            <a:r>
              <a:rPr lang="en-US" sz="1600" dirty="0" err="1" smtClean="0">
                <a:solidFill>
                  <a:srgbClr val="FF0000"/>
                </a:solidFill>
              </a:rPr>
              <a:t>declustering</a:t>
            </a:r>
            <a:r>
              <a:rPr lang="en-US" sz="1600" dirty="0" smtClean="0">
                <a:solidFill>
                  <a:srgbClr val="FF0000"/>
                </a:solidFill>
              </a:rPr>
              <a:t>: We do not know where main flares occur!!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7" name="Picture 6" descr="706436main_20121114-304-193blend_m6-orig_full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587500"/>
            <a:ext cx="2082800" cy="2082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7700" y="1993900"/>
            <a:ext cx="383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Assuming:</a:t>
            </a:r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404634"/>
              </p:ext>
            </p:extLst>
          </p:nvPr>
        </p:nvGraphicFramePr>
        <p:xfrm>
          <a:off x="657225" y="2368551"/>
          <a:ext cx="107514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2" name="Equation" r:id="rId6" imgW="571500" imgH="393700" progId="Equation.DSMT4">
                  <p:embed/>
                </p:oleObj>
              </mc:Choice>
              <mc:Fallback>
                <p:oleObj name="Equation" r:id="rId6" imgW="5715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7225" y="2368551"/>
                        <a:ext cx="1075140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872619"/>
              </p:ext>
            </p:extLst>
          </p:nvPr>
        </p:nvGraphicFramePr>
        <p:xfrm>
          <a:off x="614363" y="3251201"/>
          <a:ext cx="6826876" cy="288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3" name="Equation" r:id="rId8" imgW="3530600" imgH="1485900" progId="Equation.DSMT4">
                  <p:embed/>
                </p:oleObj>
              </mc:Choice>
              <mc:Fallback>
                <p:oleObj name="Equation" r:id="rId8" imgW="3530600" imgH="1485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4363" y="3251201"/>
                        <a:ext cx="6826876" cy="288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951922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Omori’s law for Solar flares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" y="1562099"/>
            <a:ext cx="4484365" cy="42037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284" y="1587500"/>
            <a:ext cx="4420716" cy="42036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6700" y="5803900"/>
            <a:ext cx="1274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Units: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Energy:  W/m^2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Time: Hours 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81640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Omori’s law for Numerical Catalogues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958" y="1422400"/>
            <a:ext cx="4503024" cy="4254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93685"/>
            <a:ext cx="4464142" cy="419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0490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Omori’s law all together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304811"/>
            <a:ext cx="5638800" cy="501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5811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Numerical Catalogues: One step forward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7" name="Picture 6" descr="filename_1524000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5" t="35927" r="19861" b="21296"/>
          <a:stretch/>
        </p:blipFill>
        <p:spPr>
          <a:xfrm>
            <a:off x="317499" y="1372010"/>
            <a:ext cx="4677559" cy="23236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448300" y="3060700"/>
            <a:ext cx="19304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MalOtf" charset="0"/>
              </a:rPr>
              <a:t>Main Event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178300" y="3797300"/>
            <a:ext cx="19304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MalOtf" charset="0"/>
              </a:rPr>
              <a:t>After-event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756400" y="3797300"/>
            <a:ext cx="19304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MalOtf" charset="0"/>
              </a:rPr>
              <a:t>After-event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683000" y="4546600"/>
            <a:ext cx="22860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MalOtf" charset="0"/>
              </a:rPr>
              <a:t>After-after-event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4279900" y="5156200"/>
            <a:ext cx="114300" cy="114300"/>
          </a:xfrm>
          <a:prstGeom prst="ellipse">
            <a:avLst/>
          </a:prstGeom>
          <a:solidFill>
            <a:srgbClr val="D6D6F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4203700" y="5346700"/>
            <a:ext cx="114300" cy="114300"/>
          </a:xfrm>
          <a:prstGeom prst="ellipse">
            <a:avLst/>
          </a:prstGeom>
          <a:solidFill>
            <a:srgbClr val="D6D6F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114800" y="5524500"/>
            <a:ext cx="114300" cy="114300"/>
          </a:xfrm>
          <a:prstGeom prst="ellipse">
            <a:avLst/>
          </a:prstGeom>
          <a:solidFill>
            <a:srgbClr val="D6D6F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038600" y="5715000"/>
            <a:ext cx="114300" cy="114300"/>
          </a:xfrm>
          <a:prstGeom prst="ellipse">
            <a:avLst/>
          </a:prstGeom>
          <a:solidFill>
            <a:srgbClr val="D6D6F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cxnSp>
        <p:nvCxnSpPr>
          <p:cNvPr id="8" name="Straight Arrow Connector 7"/>
          <p:cNvCxnSpPr>
            <a:stCxn id="4" idx="2"/>
            <a:endCxn id="9" idx="0"/>
          </p:cNvCxnSpPr>
          <p:nvPr/>
        </p:nvCxnSpPr>
        <p:spPr bwMode="auto">
          <a:xfrm flipH="1">
            <a:off x="5143500" y="3505200"/>
            <a:ext cx="1270000" cy="2921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stCxn id="4" idx="2"/>
            <a:endCxn id="10" idx="0"/>
          </p:cNvCxnSpPr>
          <p:nvPr/>
        </p:nvCxnSpPr>
        <p:spPr bwMode="auto">
          <a:xfrm>
            <a:off x="6413500" y="3505200"/>
            <a:ext cx="1308100" cy="2921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9" idx="2"/>
            <a:endCxn id="11" idx="0"/>
          </p:cNvCxnSpPr>
          <p:nvPr/>
        </p:nvCxnSpPr>
        <p:spPr bwMode="auto">
          <a:xfrm flipH="1">
            <a:off x="4826000" y="4241800"/>
            <a:ext cx="317500" cy="3048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76515420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X-ray video of the Sun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7" name="NASA | First X-Class Solar Flares of 201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7999" y="1143000"/>
            <a:ext cx="8102601" cy="45577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290297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Omori’s law for </a:t>
            </a:r>
            <a:r>
              <a:rPr lang="en-US" dirty="0" err="1" smtClean="0">
                <a:latin typeface="Arial" charset="0"/>
                <a:ea typeface="ＭＳ Ｐゴシック" charset="0"/>
                <a:cs typeface="Arial" charset="0"/>
              </a:rPr>
              <a:t>declustered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 catalogues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1143000"/>
            <a:ext cx="5510298" cy="490220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470214"/>
              </p:ext>
            </p:extLst>
          </p:nvPr>
        </p:nvGraphicFramePr>
        <p:xfrm>
          <a:off x="6938963" y="6049963"/>
          <a:ext cx="1744662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8" name="Equation" r:id="rId6" imgW="927100" imgH="152400" progId="Equation.DSMT4">
                  <p:embed/>
                </p:oleObj>
              </mc:Choice>
              <mc:Fallback>
                <p:oleObj name="Equation" r:id="rId6" imgW="9271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38963" y="6049963"/>
                        <a:ext cx="1744662" cy="287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34649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>
          <a:xfrm>
            <a:off x="381000" y="931863"/>
            <a:ext cx="8380413" cy="576262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Summary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867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sp>
        <p:nvSpPr>
          <p:cNvPr id="58372" name="TextBox 5"/>
          <p:cNvSpPr txBox="1">
            <a:spLocks noChangeArrowheads="1"/>
          </p:cNvSpPr>
          <p:nvPr/>
        </p:nvSpPr>
        <p:spPr bwMode="auto">
          <a:xfrm>
            <a:off x="522288" y="1686460"/>
            <a:ext cx="8010525" cy="46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Turbulence is the responsible for the scale free energy distribution of solar flares.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endParaRPr lang="en-US" sz="1600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Loop-Loop interactions are responsible for the inter-time distribution.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endParaRPr lang="en-US" sz="160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Energy-time correlations are recovered due to loop-loop interaction and turbulence.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endParaRPr lang="en-US" sz="160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It is the first model capable to describe in good agreement the full statistics of solar flares, and suggest that SOC might not be the main leading mechanism in flare emission.</a:t>
            </a:r>
          </a:p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</a:pPr>
            <a:endParaRPr lang="en-US" sz="1600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Omori’s law for earthquakes is also recovered. Although when one performs a </a:t>
            </a:r>
            <a:r>
              <a:rPr lang="en-US" sz="16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declustering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of the data, one finds a different exponent. 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endParaRPr lang="en-US" sz="160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Based on our results, we make a step forward into the prediction of solar flares.</a:t>
            </a:r>
            <a:endParaRPr lang="en-US" sz="160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algn="just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105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>
          <a:xfrm>
            <a:off x="381000" y="931863"/>
            <a:ext cx="8380413" cy="576262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Thank you for your attention!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867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 descr="Screen Shot 2015-07-17 at 11.40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2181972"/>
            <a:ext cx="3721100" cy="292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4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3073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Why is it important?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7017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Impact on our lives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2" name="Picture 1" descr="54cadfafdc050_-_solar-superstorm-0112-ld52fm-xl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363834"/>
            <a:ext cx="3797300" cy="2553740"/>
          </a:xfrm>
          <a:prstGeom prst="rect">
            <a:avLst/>
          </a:prstGeom>
        </p:spPr>
      </p:pic>
      <p:pic>
        <p:nvPicPr>
          <p:cNvPr id="4" name="Picture 3" descr="Power-grids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99" y="1371600"/>
            <a:ext cx="2974109" cy="2044700"/>
          </a:xfrm>
          <a:prstGeom prst="rect">
            <a:avLst/>
          </a:prstGeom>
        </p:spPr>
      </p:pic>
      <p:pic>
        <p:nvPicPr>
          <p:cNvPr id="7" name="Picture 6" descr="57c86436c46188da538b45f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0" y="4075288"/>
            <a:ext cx="3568700" cy="198261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 bwMode="auto">
          <a:xfrm flipH="1">
            <a:off x="1574800" y="4140200"/>
            <a:ext cx="139700" cy="12573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457200" y="5448300"/>
            <a:ext cx="2569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CME: Coronal Mass Ejections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>
            <a:off x="2959100" y="3924300"/>
            <a:ext cx="723900" cy="19558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2997200" y="5905500"/>
            <a:ext cx="1531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Magnetic Storms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72636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err="1" smtClean="0">
                <a:latin typeface="Arial" charset="0"/>
                <a:ea typeface="ＭＳ Ｐゴシック" charset="0"/>
                <a:cs typeface="Arial" charset="0"/>
              </a:rPr>
              <a:t>Magnetohydrodynamics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7600" y="4457700"/>
            <a:ext cx="6471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Magnetic lines are frozen in a highly conductive plasma</a:t>
            </a:r>
            <a:endParaRPr lang="en-US" sz="2000" dirty="0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35000" y="1333500"/>
            <a:ext cx="4826000" cy="2679700"/>
            <a:chOff x="660400" y="2057400"/>
            <a:chExt cx="4826000" cy="2679700"/>
          </a:xfrm>
        </p:grpSpPr>
        <p:grpSp>
          <p:nvGrpSpPr>
            <p:cNvPr id="6" name="Group 5"/>
            <p:cNvGrpSpPr/>
            <p:nvPr/>
          </p:nvGrpSpPr>
          <p:grpSpPr>
            <a:xfrm>
              <a:off x="660400" y="2057400"/>
              <a:ext cx="4826000" cy="2679700"/>
              <a:chOff x="571500" y="2438400"/>
              <a:chExt cx="4826000" cy="2679700"/>
            </a:xfrm>
          </p:grpSpPr>
          <p:sp>
            <p:nvSpPr>
              <p:cNvPr id="5" name="Rectangle 4"/>
              <p:cNvSpPr/>
              <p:nvPr/>
            </p:nvSpPr>
            <p:spPr bwMode="auto">
              <a:xfrm>
                <a:off x="571500" y="2438400"/>
                <a:ext cx="4826000" cy="26797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ts val="2388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alOtf" charset="0"/>
                </a:endParaRPr>
              </a:p>
            </p:txBody>
          </p:sp>
          <p:graphicFrame>
            <p:nvGraphicFramePr>
              <p:cNvPr id="3" name="Object 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6729462"/>
                  </p:ext>
                </p:extLst>
              </p:nvPr>
            </p:nvGraphicFramePr>
            <p:xfrm>
              <a:off x="863600" y="2590800"/>
              <a:ext cx="4158226" cy="736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270" name="Equation" r:id="rId5" imgW="2222500" imgH="393700" progId="Equation.DSMT4">
                      <p:embed/>
                    </p:oleObj>
                  </mc:Choice>
                  <mc:Fallback>
                    <p:oleObj name="Equation" r:id="rId5" imgW="2222500" imgH="3937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863600" y="2590800"/>
                            <a:ext cx="4158226" cy="736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" name="Object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3497878"/>
                  </p:ext>
                </p:extLst>
              </p:nvPr>
            </p:nvGraphicFramePr>
            <p:xfrm>
              <a:off x="858838" y="3328988"/>
              <a:ext cx="2946400" cy="7842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271" name="Equation" r:id="rId7" imgW="1574800" imgH="419100" progId="Equation.DSMT4">
                      <p:embed/>
                    </p:oleObj>
                  </mc:Choice>
                  <mc:Fallback>
                    <p:oleObj name="Equation" r:id="rId7" imgW="1574800" imgH="4191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58838" y="3328988"/>
                            <a:ext cx="2946400" cy="7842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0739688"/>
                </p:ext>
              </p:extLst>
            </p:nvPr>
          </p:nvGraphicFramePr>
          <p:xfrm>
            <a:off x="949325" y="3736975"/>
            <a:ext cx="1520825" cy="808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272" name="Equation" r:id="rId9" imgW="812800" imgH="431800" progId="Equation.DSMT4">
                    <p:embed/>
                  </p:oleObj>
                </mc:Choice>
                <mc:Fallback>
                  <p:oleObj name="Equation" r:id="rId9" imgW="812800" imgH="431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49325" y="3736975"/>
                          <a:ext cx="1520825" cy="8080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Oval 16"/>
          <p:cNvSpPr/>
          <p:nvPr/>
        </p:nvSpPr>
        <p:spPr bwMode="auto">
          <a:xfrm>
            <a:off x="1549400" y="2273300"/>
            <a:ext cx="1358900" cy="711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cxnSp>
        <p:nvCxnSpPr>
          <p:cNvPr id="18" name="Straight Arrow Connector 17"/>
          <p:cNvCxnSpPr>
            <a:stCxn id="17" idx="5"/>
          </p:cNvCxnSpPr>
          <p:nvPr/>
        </p:nvCxnSpPr>
        <p:spPr bwMode="auto">
          <a:xfrm>
            <a:off x="2709294" y="2880347"/>
            <a:ext cx="872106" cy="1513853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9" name="Picture 18" descr="706436main_20121114-304-193blend_m6-orig_full.jp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358900"/>
            <a:ext cx="2603500" cy="2603500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2844800" y="5184689"/>
            <a:ext cx="2552700" cy="1231548"/>
          </a:xfrm>
          <a:custGeom>
            <a:avLst/>
            <a:gdLst>
              <a:gd name="connsiteX0" fmla="*/ 0 w 2552700"/>
              <a:gd name="connsiteY0" fmla="*/ 758911 h 1231548"/>
              <a:gd name="connsiteX1" fmla="*/ 609600 w 2552700"/>
              <a:gd name="connsiteY1" fmla="*/ 9611 h 1231548"/>
              <a:gd name="connsiteX2" fmla="*/ 1905000 w 2552700"/>
              <a:gd name="connsiteY2" fmla="*/ 1228811 h 1231548"/>
              <a:gd name="connsiteX3" fmla="*/ 2552700 w 2552700"/>
              <a:gd name="connsiteY3" fmla="*/ 365211 h 123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2700" h="1231548">
                <a:moveTo>
                  <a:pt x="0" y="758911"/>
                </a:moveTo>
                <a:cubicBezTo>
                  <a:pt x="146050" y="345102"/>
                  <a:pt x="292100" y="-68706"/>
                  <a:pt x="609600" y="9611"/>
                </a:cubicBezTo>
                <a:cubicBezTo>
                  <a:pt x="927100" y="87928"/>
                  <a:pt x="1581150" y="1169544"/>
                  <a:pt x="1905000" y="1228811"/>
                </a:cubicBezTo>
                <a:cubicBezTo>
                  <a:pt x="2228850" y="1288078"/>
                  <a:pt x="2552700" y="365211"/>
                  <a:pt x="2552700" y="365211"/>
                </a:cubicBezTo>
              </a:path>
            </a:pathLst>
          </a:custGeom>
          <a:ln w="38100" cmpd="sng">
            <a:solidFill>
              <a:srgbClr val="3366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21" name="Up Arrow 20"/>
          <p:cNvSpPr/>
          <p:nvPr/>
        </p:nvSpPr>
        <p:spPr bwMode="auto">
          <a:xfrm>
            <a:off x="3238500" y="4940300"/>
            <a:ext cx="228600" cy="711200"/>
          </a:xfrm>
          <a:prstGeom prst="up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sp>
        <p:nvSpPr>
          <p:cNvPr id="26" name="Up Arrow 25"/>
          <p:cNvSpPr/>
          <p:nvPr/>
        </p:nvSpPr>
        <p:spPr bwMode="auto">
          <a:xfrm flipV="1">
            <a:off x="4635500" y="5334000"/>
            <a:ext cx="228600" cy="711200"/>
          </a:xfrm>
          <a:prstGeom prst="up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ts val="2388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alOtf" charset="0"/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330900"/>
              </p:ext>
            </p:extLst>
          </p:nvPr>
        </p:nvGraphicFramePr>
        <p:xfrm>
          <a:off x="4371975" y="5027613"/>
          <a:ext cx="2381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73" name="Equation" r:id="rId12" imgW="127000" imgH="165100" progId="Equation.DSMT4">
                  <p:embed/>
                </p:oleObj>
              </mc:Choice>
              <mc:Fallback>
                <p:oleObj name="Equation" r:id="rId12" imgW="1270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71975" y="5027613"/>
                        <a:ext cx="238125" cy="30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66707"/>
              </p:ext>
            </p:extLst>
          </p:nvPr>
        </p:nvGraphicFramePr>
        <p:xfrm>
          <a:off x="5326063" y="5753100"/>
          <a:ext cx="2857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74" name="Equation" r:id="rId14" imgW="152400" imgH="190500" progId="Equation.DSMT4">
                  <p:embed/>
                </p:oleObj>
              </mc:Choice>
              <mc:Fallback>
                <p:oleObj name="Equation" r:id="rId14" imgW="1524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26063" y="5753100"/>
                        <a:ext cx="285750" cy="3556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139700" y="62334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Parker, </a:t>
            </a:r>
            <a:r>
              <a:rPr lang="en-US" dirty="0" smtClean="0">
                <a:solidFill>
                  <a:srgbClr val="000000"/>
                </a:solidFill>
              </a:rPr>
              <a:t>E., Theory</a:t>
            </a:r>
            <a:r>
              <a:rPr lang="en-US" dirty="0">
                <a:solidFill>
                  <a:srgbClr val="000000"/>
                </a:solidFill>
              </a:rPr>
              <a:t>. Solar Phys. 121, 271–288 (1989).</a:t>
            </a:r>
          </a:p>
        </p:txBody>
      </p:sp>
    </p:spTree>
    <p:extLst>
      <p:ext uri="{BB962C8B-B14F-4D97-AF65-F5344CB8AC3E}">
        <p14:creationId xmlns:p14="http://schemas.microsoft.com/office/powerpoint/2010/main" val="29853819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38667" y="5969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Causes of Solar Flares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9700" y="62715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Parker, </a:t>
            </a:r>
            <a:r>
              <a:rPr lang="en-US" dirty="0" smtClean="0">
                <a:solidFill>
                  <a:srgbClr val="000000"/>
                </a:solidFill>
              </a:rPr>
              <a:t>E., Theory</a:t>
            </a:r>
            <a:r>
              <a:rPr lang="en-US" dirty="0">
                <a:solidFill>
                  <a:srgbClr val="000000"/>
                </a:solidFill>
              </a:rPr>
              <a:t>. Solar Phys. 121, 271–288 (1989).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62001" y="3606799"/>
            <a:ext cx="2539999" cy="1219199"/>
            <a:chOff x="558801" y="3047934"/>
            <a:chExt cx="3047999" cy="1905065"/>
          </a:xfrm>
        </p:grpSpPr>
        <p:sp>
          <p:nvSpPr>
            <p:cNvPr id="5" name="Parallelogram 4"/>
            <p:cNvSpPr/>
            <p:nvPr/>
          </p:nvSpPr>
          <p:spPr bwMode="auto">
            <a:xfrm rot="1587143">
              <a:off x="558801" y="3124199"/>
              <a:ext cx="2870200" cy="1828800"/>
            </a:xfrm>
            <a:prstGeom prst="parallelogram">
              <a:avLst>
                <a:gd name="adj" fmla="val 38889"/>
              </a:avLst>
            </a:prstGeom>
            <a:solidFill>
              <a:srgbClr val="FF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ts val="2388"/>
                </a:lnSpc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alOtf" charset="0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2171700" y="3047934"/>
              <a:ext cx="1155700" cy="939865"/>
            </a:xfrm>
            <a:custGeom>
              <a:avLst/>
              <a:gdLst>
                <a:gd name="connsiteX0" fmla="*/ 0 w 1155700"/>
                <a:gd name="connsiteY0" fmla="*/ 901765 h 939865"/>
                <a:gd name="connsiteX1" fmla="*/ 596900 w 1155700"/>
                <a:gd name="connsiteY1" fmla="*/ 65 h 939865"/>
                <a:gd name="connsiteX2" fmla="*/ 1155700 w 1155700"/>
                <a:gd name="connsiteY2" fmla="*/ 939865 h 939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700" h="939865">
                  <a:moveTo>
                    <a:pt x="0" y="901765"/>
                  </a:moveTo>
                  <a:cubicBezTo>
                    <a:pt x="202141" y="447740"/>
                    <a:pt x="404283" y="-6285"/>
                    <a:pt x="596900" y="65"/>
                  </a:cubicBezTo>
                  <a:cubicBezTo>
                    <a:pt x="789517" y="6415"/>
                    <a:pt x="1155700" y="939865"/>
                    <a:pt x="1155700" y="939865"/>
                  </a:cubicBezTo>
                </a:path>
              </a:pathLst>
            </a:custGeom>
            <a:ln w="38100" cmpd="sng">
              <a:solidFill>
                <a:srgbClr val="FF000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ts val="2388"/>
                </a:lnSpc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alOtf" charset="0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939800" y="3560795"/>
              <a:ext cx="876300" cy="1112804"/>
            </a:xfrm>
            <a:custGeom>
              <a:avLst/>
              <a:gdLst>
                <a:gd name="connsiteX0" fmla="*/ 0 w 876300"/>
                <a:gd name="connsiteY0" fmla="*/ 503204 h 1112804"/>
                <a:gd name="connsiteX1" fmla="*/ 660400 w 876300"/>
                <a:gd name="connsiteY1" fmla="*/ 20604 h 1112804"/>
                <a:gd name="connsiteX2" fmla="*/ 876300 w 876300"/>
                <a:gd name="connsiteY2" fmla="*/ 1112804 h 111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6300" h="1112804">
                  <a:moveTo>
                    <a:pt x="0" y="503204"/>
                  </a:moveTo>
                  <a:cubicBezTo>
                    <a:pt x="257175" y="211104"/>
                    <a:pt x="514350" y="-80996"/>
                    <a:pt x="660400" y="20604"/>
                  </a:cubicBezTo>
                  <a:cubicBezTo>
                    <a:pt x="806450" y="122204"/>
                    <a:pt x="841375" y="617504"/>
                    <a:pt x="876300" y="1112804"/>
                  </a:cubicBezTo>
                </a:path>
              </a:pathLst>
            </a:custGeom>
            <a:ln w="38100" cmpd="sng">
              <a:solidFill>
                <a:srgbClr val="3366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ts val="2388"/>
                </a:lnSpc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alOtf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 flipH="1">
              <a:off x="2019300" y="4038599"/>
              <a:ext cx="127000" cy="15240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 bwMode="auto">
            <a:xfrm flipV="1">
              <a:off x="1892300" y="4648199"/>
              <a:ext cx="254000" cy="3810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 flipH="1" flipV="1">
              <a:off x="800100" y="3911599"/>
              <a:ext cx="63500" cy="20320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V="1">
              <a:off x="3429000" y="3898899"/>
              <a:ext cx="177800" cy="1270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21" name="Rectangle 20"/>
          <p:cNvSpPr/>
          <p:nvPr/>
        </p:nvSpPr>
        <p:spPr>
          <a:xfrm rot="1600259">
            <a:off x="127000" y="4620567"/>
            <a:ext cx="2438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Random motion of footprints</a:t>
            </a:r>
            <a:endParaRPr lang="en-US" sz="1400" dirty="0">
              <a:solidFill>
                <a:srgbClr val="00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342680" y="2095500"/>
            <a:ext cx="4646659" cy="3066474"/>
            <a:chOff x="126063" y="1562100"/>
            <a:chExt cx="6994481" cy="4615874"/>
          </a:xfrm>
        </p:grpSpPr>
        <p:sp>
          <p:nvSpPr>
            <p:cNvPr id="24" name="Rectangle 23"/>
            <p:cNvSpPr/>
            <p:nvPr/>
          </p:nvSpPr>
          <p:spPr bwMode="auto">
            <a:xfrm>
              <a:off x="1879600" y="2349500"/>
              <a:ext cx="3073400" cy="279400"/>
            </a:xfrm>
            <a:prstGeom prst="rect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00"/>
                </a:gs>
                <a:gs pos="51000">
                  <a:srgbClr val="FF6600"/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ts val="2388"/>
                </a:lnSpc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05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alOtf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37013" y="2139347"/>
              <a:ext cx="1185243" cy="787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Current </a:t>
              </a:r>
            </a:p>
            <a:p>
              <a:r>
                <a:rPr lang="en-US" sz="1400" dirty="0" smtClean="0">
                  <a:solidFill>
                    <a:schemeClr val="tx1"/>
                  </a:solidFill>
                </a:rPr>
                <a:t>Sheet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0363" y="2139749"/>
              <a:ext cx="1584888" cy="787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Magnetic </a:t>
              </a:r>
            </a:p>
            <a:p>
              <a:r>
                <a:rPr lang="en-US" sz="1400" dirty="0" smtClean="0">
                  <a:solidFill>
                    <a:schemeClr val="tx1"/>
                  </a:solidFill>
                </a:rPr>
                <a:t>Field Lines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96010" y="4787364"/>
              <a:ext cx="1324534" cy="787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Diffusion </a:t>
              </a:r>
            </a:p>
            <a:p>
              <a:r>
                <a:rPr lang="en-US" sz="1400" dirty="0" smtClean="0">
                  <a:solidFill>
                    <a:schemeClr val="tx1"/>
                  </a:solidFill>
                </a:rPr>
                <a:t>Region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6063" y="4705149"/>
              <a:ext cx="1930620" cy="787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Magnetic</a:t>
              </a:r>
            </a:p>
            <a:p>
              <a:r>
                <a:rPr lang="en-US" sz="1400" dirty="0" smtClean="0">
                  <a:solidFill>
                    <a:schemeClr val="tx1"/>
                  </a:solidFill>
                </a:rPr>
                <a:t>Reconnection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29" name="Picture 28" descr="Reconnection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500" y="4025900"/>
              <a:ext cx="2959100" cy="2152074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 bwMode="auto">
            <a:xfrm>
              <a:off x="2768600" y="4800600"/>
              <a:ext cx="1460500" cy="584200"/>
            </a:xfrm>
            <a:prstGeom prst="ellipse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ts val="2388"/>
                </a:lnSpc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05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alOtf" charset="0"/>
              </a:endParaRPr>
            </a:p>
          </p:txBody>
        </p:sp>
        <p:cxnSp>
          <p:nvCxnSpPr>
            <p:cNvPr id="31" name="Straight Arrow Connector 30"/>
            <p:cNvCxnSpPr>
              <a:stCxn id="30" idx="6"/>
            </p:cNvCxnSpPr>
            <p:nvPr/>
          </p:nvCxnSpPr>
          <p:spPr bwMode="auto">
            <a:xfrm>
              <a:off x="4229100" y="5092701"/>
              <a:ext cx="1441959" cy="44267"/>
            </a:xfrm>
            <a:prstGeom prst="straightConnector1">
              <a:avLst/>
            </a:prstGeom>
            <a:solidFill>
              <a:srgbClr val="00B8FF"/>
            </a:solidFill>
            <a:ln w="76200" cap="flat" cmpd="sng" algn="ctr">
              <a:solidFill>
                <a:srgbClr val="00CC99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32" name="Group 31"/>
            <p:cNvGrpSpPr/>
            <p:nvPr/>
          </p:nvGrpSpPr>
          <p:grpSpPr>
            <a:xfrm>
              <a:off x="1917700" y="1562100"/>
              <a:ext cx="2992726" cy="1849437"/>
              <a:chOff x="1409700" y="1320800"/>
              <a:chExt cx="3390900" cy="2095500"/>
            </a:xfrm>
          </p:grpSpPr>
          <p:cxnSp>
            <p:nvCxnSpPr>
              <p:cNvPr id="33" name="Straight Arrow Connector 32"/>
              <p:cNvCxnSpPr/>
              <p:nvPr/>
            </p:nvCxnSpPr>
            <p:spPr bwMode="auto">
              <a:xfrm>
                <a:off x="1409700" y="1320800"/>
                <a:ext cx="3390900" cy="0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34" name="Straight Arrow Connector 33"/>
              <p:cNvCxnSpPr/>
              <p:nvPr/>
            </p:nvCxnSpPr>
            <p:spPr bwMode="auto">
              <a:xfrm>
                <a:off x="1409700" y="1612900"/>
                <a:ext cx="3390900" cy="0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35" name="Straight Arrow Connector 34"/>
              <p:cNvCxnSpPr/>
              <p:nvPr/>
            </p:nvCxnSpPr>
            <p:spPr bwMode="auto">
              <a:xfrm>
                <a:off x="1409700" y="1905000"/>
                <a:ext cx="3390900" cy="0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36" name="Straight Arrow Connector 35"/>
              <p:cNvCxnSpPr/>
              <p:nvPr/>
            </p:nvCxnSpPr>
            <p:spPr bwMode="auto">
              <a:xfrm>
                <a:off x="1409700" y="2209800"/>
                <a:ext cx="3390900" cy="0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37" name="Straight Arrow Connector 36"/>
              <p:cNvCxnSpPr/>
              <p:nvPr/>
            </p:nvCxnSpPr>
            <p:spPr bwMode="auto">
              <a:xfrm flipH="1">
                <a:off x="1409700" y="2527300"/>
                <a:ext cx="3390900" cy="0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38" name="Straight Arrow Connector 37"/>
              <p:cNvCxnSpPr/>
              <p:nvPr/>
            </p:nvCxnSpPr>
            <p:spPr bwMode="auto">
              <a:xfrm flipH="1">
                <a:off x="1409700" y="2819400"/>
                <a:ext cx="3390900" cy="0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39" name="Straight Arrow Connector 38"/>
              <p:cNvCxnSpPr/>
              <p:nvPr/>
            </p:nvCxnSpPr>
            <p:spPr bwMode="auto">
              <a:xfrm flipH="1">
                <a:off x="1409700" y="3111500"/>
                <a:ext cx="3390900" cy="0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40" name="Straight Arrow Connector 39"/>
              <p:cNvCxnSpPr/>
              <p:nvPr/>
            </p:nvCxnSpPr>
            <p:spPr bwMode="auto">
              <a:xfrm flipH="1">
                <a:off x="1409700" y="3416300"/>
                <a:ext cx="3390900" cy="0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cxnSp>
          <p:nvCxnSpPr>
            <p:cNvPr id="41" name="Straight Arrow Connector 40"/>
            <p:cNvCxnSpPr/>
            <p:nvPr/>
          </p:nvCxnSpPr>
          <p:spPr bwMode="auto">
            <a:xfrm>
              <a:off x="4933883" y="2489199"/>
              <a:ext cx="813644" cy="47865"/>
            </a:xfrm>
            <a:prstGeom prst="straightConnector1">
              <a:avLst/>
            </a:prstGeom>
            <a:solidFill>
              <a:srgbClr val="00B8FF"/>
            </a:solidFill>
            <a:ln w="76200" cap="flat" cmpd="sng" algn="ctr">
              <a:solidFill>
                <a:srgbClr val="00CC99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4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25967" y="5753101"/>
            <a:ext cx="8382000" cy="457200"/>
          </a:xfrm>
        </p:spPr>
        <p:txBody>
          <a:bodyPr tIns="7056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rPr>
              <a:t>However, still an open Question !!</a:t>
            </a:r>
            <a:endParaRPr lang="en-US" sz="2000" dirty="0">
              <a:solidFill>
                <a:srgbClr val="FF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20" name="Picture 19" descr="JHV_screenshot_created_2013-05-15_02.20.2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51574"/>
            <a:ext cx="3162300" cy="2004463"/>
          </a:xfrm>
          <a:prstGeom prst="rect">
            <a:avLst/>
          </a:prstGeom>
        </p:spPr>
      </p:pic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428340"/>
              </p:ext>
            </p:extLst>
          </p:nvPr>
        </p:nvGraphicFramePr>
        <p:xfrm>
          <a:off x="7864475" y="2967459"/>
          <a:ext cx="1152525" cy="612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6" name="Equation" r:id="rId7" imgW="812800" imgH="431800" progId="Equation.DSMT4">
                  <p:embed/>
                </p:oleObj>
              </mc:Choice>
              <mc:Fallback>
                <p:oleObj name="Equation" r:id="rId7" imgW="8128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64475" y="2967459"/>
                        <a:ext cx="1152525" cy="612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305230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6604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First principles simulations in 3D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42900" y="2057400"/>
            <a:ext cx="4826000" cy="2679700"/>
            <a:chOff x="660400" y="2057400"/>
            <a:chExt cx="4826000" cy="2679700"/>
          </a:xfrm>
        </p:grpSpPr>
        <p:grpSp>
          <p:nvGrpSpPr>
            <p:cNvPr id="6" name="Group 5"/>
            <p:cNvGrpSpPr/>
            <p:nvPr/>
          </p:nvGrpSpPr>
          <p:grpSpPr>
            <a:xfrm>
              <a:off x="660400" y="2057400"/>
              <a:ext cx="4826000" cy="2679700"/>
              <a:chOff x="571500" y="2438400"/>
              <a:chExt cx="4826000" cy="2679700"/>
            </a:xfrm>
          </p:grpSpPr>
          <p:sp>
            <p:nvSpPr>
              <p:cNvPr id="5" name="Rectangle 4"/>
              <p:cNvSpPr/>
              <p:nvPr/>
            </p:nvSpPr>
            <p:spPr bwMode="auto">
              <a:xfrm>
                <a:off x="571500" y="2438400"/>
                <a:ext cx="4826000" cy="26797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ts val="2388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MalOtf" charset="0"/>
                </a:endParaRPr>
              </a:p>
            </p:txBody>
          </p:sp>
          <p:graphicFrame>
            <p:nvGraphicFramePr>
              <p:cNvPr id="3" name="Object 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81024764"/>
                  </p:ext>
                </p:extLst>
              </p:nvPr>
            </p:nvGraphicFramePr>
            <p:xfrm>
              <a:off x="863600" y="2590800"/>
              <a:ext cx="4158226" cy="736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1231" name="Equation" r:id="rId5" imgW="2222500" imgH="393700" progId="Equation.DSMT4">
                      <p:embed/>
                    </p:oleObj>
                  </mc:Choice>
                  <mc:Fallback>
                    <p:oleObj name="Equation" r:id="rId5" imgW="2222500" imgH="3937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863600" y="2590800"/>
                            <a:ext cx="4158226" cy="736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" name="Object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1252261"/>
                  </p:ext>
                </p:extLst>
              </p:nvPr>
            </p:nvGraphicFramePr>
            <p:xfrm>
              <a:off x="858838" y="3328988"/>
              <a:ext cx="2946400" cy="7842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1232" name="Equation" r:id="rId7" imgW="1574800" imgH="419100" progId="Equation.DSMT4">
                      <p:embed/>
                    </p:oleObj>
                  </mc:Choice>
                  <mc:Fallback>
                    <p:oleObj name="Equation" r:id="rId7" imgW="1574800" imgH="4191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58838" y="3328988"/>
                            <a:ext cx="2946400" cy="7842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55518093"/>
                </p:ext>
              </p:extLst>
            </p:nvPr>
          </p:nvGraphicFramePr>
          <p:xfrm>
            <a:off x="949325" y="3736975"/>
            <a:ext cx="1520825" cy="808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233" name="Equation" r:id="rId9" imgW="812800" imgH="431800" progId="Equation.DSMT4">
                    <p:embed/>
                  </p:oleObj>
                </mc:Choice>
                <mc:Fallback>
                  <p:oleObj name="Equation" r:id="rId9" imgW="812800" imgH="431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49325" y="3736975"/>
                          <a:ext cx="1520825" cy="8080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Rectangle 21"/>
          <p:cNvSpPr/>
          <p:nvPr/>
        </p:nvSpPr>
        <p:spPr>
          <a:xfrm>
            <a:off x="139700" y="62334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Parker, </a:t>
            </a:r>
            <a:r>
              <a:rPr lang="en-US" dirty="0" smtClean="0">
                <a:solidFill>
                  <a:srgbClr val="000000"/>
                </a:solidFill>
              </a:rPr>
              <a:t>E., Theory</a:t>
            </a:r>
            <a:r>
              <a:rPr lang="en-US" dirty="0">
                <a:solidFill>
                  <a:srgbClr val="000000"/>
                </a:solidFill>
              </a:rPr>
              <a:t>. Solar Phys. 121, 271–288 (1989).</a:t>
            </a:r>
          </a:p>
        </p:txBody>
      </p:sp>
      <p:pic>
        <p:nvPicPr>
          <p:cNvPr id="2" name="Picture 1" descr="fig3_pr_tamari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56" y="1447800"/>
            <a:ext cx="3348924" cy="36210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9500" y="5384800"/>
            <a:ext cx="704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Requires </a:t>
            </a:r>
            <a:r>
              <a:rPr lang="en-US" sz="2000" b="1" dirty="0" err="1" smtClean="0">
                <a:solidFill>
                  <a:srgbClr val="FF0000"/>
                </a:solidFill>
              </a:rPr>
              <a:t>tooooooo</a:t>
            </a:r>
            <a:r>
              <a:rPr lang="en-US" sz="2000" b="1" dirty="0" smtClean="0">
                <a:solidFill>
                  <a:srgbClr val="FF0000"/>
                </a:solidFill>
              </a:rPr>
              <a:t> much computational power!!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66625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Computational Physics Group / Institute for Building Materials</a:t>
            </a:r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96850"/>
            <a:ext cx="1001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64067" y="736601"/>
            <a:ext cx="8382000" cy="457200"/>
          </a:xfrm>
        </p:spPr>
        <p:txBody>
          <a:bodyPr tIns="7056"/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Model 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b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ased on self-organized criticality (SOC)</a:t>
            </a:r>
            <a:endParaRPr lang="en-US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1270000"/>
            <a:ext cx="2603500" cy="21263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5100" y="5899835"/>
            <a:ext cx="4813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D. Hughes, </a:t>
            </a:r>
            <a:r>
              <a:rPr lang="en-US" sz="1400" dirty="0" smtClean="0">
                <a:solidFill>
                  <a:srgbClr val="000000"/>
                </a:solidFill>
              </a:rPr>
              <a:t>et al. Phys</a:t>
            </a:r>
            <a:r>
              <a:rPr lang="en-US" sz="1400" dirty="0">
                <a:solidFill>
                  <a:srgbClr val="000000"/>
                </a:solidFill>
              </a:rPr>
              <a:t>. Rev. </a:t>
            </a:r>
            <a:r>
              <a:rPr lang="en-US" sz="1400" dirty="0" err="1">
                <a:solidFill>
                  <a:srgbClr val="000000"/>
                </a:solidFill>
              </a:rPr>
              <a:t>Lett</a:t>
            </a:r>
            <a:r>
              <a:rPr lang="en-US" sz="1400" dirty="0">
                <a:solidFill>
                  <a:srgbClr val="000000"/>
                </a:solidFill>
              </a:rPr>
              <a:t>. 90, 131101 </a:t>
            </a:r>
            <a:r>
              <a:rPr lang="en-US" sz="1400" dirty="0" smtClean="0">
                <a:solidFill>
                  <a:srgbClr val="000000"/>
                </a:solidFill>
              </a:rPr>
              <a:t>(2003)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7800" y="6195369"/>
            <a:ext cx="8826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There are many more works studying this phenomenon.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599" y="1828799"/>
            <a:ext cx="4678659" cy="337820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533900" y="5226735"/>
            <a:ext cx="4152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Exponent = -3. Expected value ~ 1.68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Inter-time distribution: Poisson (not expected)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900" y="3427718"/>
            <a:ext cx="2184400" cy="227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9656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MalOtf"/>
        <a:ea typeface="ＭＳ Ｐゴシック"/>
        <a:cs typeface="ＭＳ Ｐゴシック"/>
      </a:majorFont>
      <a:minorFont>
        <a:latin typeface="MalOtf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ts val="2388"/>
          </a:lnSpc>
          <a:spcBef>
            <a:spcPts val="60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alOtf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ts val="2388"/>
          </a:lnSpc>
          <a:spcBef>
            <a:spcPts val="60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alOtf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MalOtf"/>
        <a:ea typeface="ＭＳ Ｐゴシック"/>
        <a:cs typeface="ＭＳ Ｐゴシック"/>
      </a:majorFont>
      <a:minorFont>
        <a:latin typeface="MalOtf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ts val="2388"/>
          </a:lnSpc>
          <a:spcBef>
            <a:spcPts val="60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alOtf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ts val="2388"/>
          </a:lnSpc>
          <a:spcBef>
            <a:spcPts val="60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alOtf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22049</TotalTime>
  <Words>1223</Words>
  <Application>Microsoft Macintosh PowerPoint</Application>
  <PresentationFormat>On-screen Show (4:3)</PresentationFormat>
  <Paragraphs>183</Paragraphs>
  <Slides>32</Slides>
  <Notes>30</Notes>
  <HiddenSlides>0</HiddenSlides>
  <MMClips>1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Office Theme</vt:lpstr>
      <vt:lpstr>1_Office Theme</vt:lpstr>
      <vt:lpstr>Equation</vt:lpstr>
      <vt:lpstr>PowerPoint Presentation</vt:lpstr>
      <vt:lpstr>What are solar flares??</vt:lpstr>
      <vt:lpstr>X-ray video of the Sun</vt:lpstr>
      <vt:lpstr>Why is it important?</vt:lpstr>
      <vt:lpstr>Impact on our lives</vt:lpstr>
      <vt:lpstr>Magnetohydrodynamics</vt:lpstr>
      <vt:lpstr>Causes of Solar Flares</vt:lpstr>
      <vt:lpstr>First principles simulations in 3D</vt:lpstr>
      <vt:lpstr>Model based on self-organized criticality (SOC)</vt:lpstr>
      <vt:lpstr>Model Description</vt:lpstr>
      <vt:lpstr>Model Description</vt:lpstr>
      <vt:lpstr>Model Description. Photospheric Plasma</vt:lpstr>
      <vt:lpstr>Kink Instability</vt:lpstr>
      <vt:lpstr>Model Description. Magnetic Flux Tubes</vt:lpstr>
      <vt:lpstr>Model Description. Loop Interaction</vt:lpstr>
      <vt:lpstr>Simulation Parameters and Total Energy</vt:lpstr>
      <vt:lpstr>Simulation Results</vt:lpstr>
      <vt:lpstr>Energy Distribution of Flares</vt:lpstr>
      <vt:lpstr>Energy Distribution: A closer look</vt:lpstr>
      <vt:lpstr>Inter-time Distribution of Flares</vt:lpstr>
      <vt:lpstr>Inter-time Distribution: A closer look</vt:lpstr>
      <vt:lpstr>Energy-Time Correlations</vt:lpstr>
      <vt:lpstr>Energy-Time Correlations. A closer look</vt:lpstr>
      <vt:lpstr>Omori’s law in Earthquakes</vt:lpstr>
      <vt:lpstr>Omori’s law for Solar flares</vt:lpstr>
      <vt:lpstr>Omori’s law for Solar flares</vt:lpstr>
      <vt:lpstr>Omori’s law for Numerical Catalogues</vt:lpstr>
      <vt:lpstr>Omori’s law all together</vt:lpstr>
      <vt:lpstr>Numerical Catalogues: One step forward</vt:lpstr>
      <vt:lpstr>Omori’s law for declustered catalogues</vt:lpstr>
      <vt:lpstr>Summary</vt:lpstr>
      <vt:lpstr>Thank you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Renato</dc:creator>
  <cp:lastModifiedBy>Miller Mendoza Jimenez</cp:lastModifiedBy>
  <cp:revision>1059</cp:revision>
  <cp:lastPrinted>2015-07-17T12:41:30Z</cp:lastPrinted>
  <dcterms:created xsi:type="dcterms:W3CDTF">1601-01-01T00:00:00Z</dcterms:created>
  <dcterms:modified xsi:type="dcterms:W3CDTF">2017-12-15T12:05:34Z</dcterms:modified>
</cp:coreProperties>
</file>